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5" r:id="rId5"/>
    <p:sldId id="262" r:id="rId6"/>
    <p:sldId id="263" r:id="rId7"/>
    <p:sldId id="266" r:id="rId8"/>
    <p:sldId id="264" r:id="rId9"/>
    <p:sldId id="260" r:id="rId10"/>
    <p:sldId id="258" r:id="rId11"/>
    <p:sldId id="269" r:id="rId12"/>
    <p:sldId id="270" r:id="rId13"/>
    <p:sldId id="268" r:id="rId14"/>
    <p:sldId id="267" r:id="rId15"/>
    <p:sldId id="272" r:id="rId16"/>
    <p:sldId id="271" r:id="rId17"/>
    <p:sldId id="259" r:id="rId18"/>
    <p:sldId id="273" r:id="rId1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4.png"/></Relationships>
</file>

<file path=ppt/diagrams/_rels/data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diagrams/_rels/data8.xml.rels><?xml version="1.0" encoding="UTF-8" standalone="yes"?>
<Relationships xmlns="http://schemas.openxmlformats.org/package/2006/relationships"><Relationship Id="rId1" Type="http://schemas.openxmlformats.org/officeDocument/2006/relationships/image" Target="../media/image12.png"/></Relationships>
</file>

<file path=ppt/diagrams/_rels/drawing1.xml.rels><?xml version="1.0" encoding="UTF-8" standalone="yes"?>
<Relationships xmlns="http://schemas.openxmlformats.org/package/2006/relationships"><Relationship Id="rId1" Type="http://schemas.openxmlformats.org/officeDocument/2006/relationships/image" Target="../media/image4.png"/></Relationships>
</file>

<file path=ppt/diagrams/_rels/drawing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diagrams/_rels/drawing8.xml.rels><?xml version="1.0" encoding="UTF-8" standalone="yes"?>
<Relationships xmlns="http://schemas.openxmlformats.org/package/2006/relationships"><Relationship Id="rId1"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91261E4-6433-4C90-9BDD-9EEDE48EB8AC}"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2D44DA8E-97D1-4218-9353-3DA433F3584C}">
      <dgm:prSet/>
      <dgm:spPr/>
      <dgm:t>
        <a:bodyPr/>
        <a:lstStyle/>
        <a:p>
          <a:pPr rtl="0"/>
          <a:r>
            <a:rPr lang="es-CO" dirty="0" smtClean="0">
              <a:solidFill>
                <a:srgbClr val="FF0000"/>
              </a:solidFill>
            </a:rPr>
            <a:t>Ante la terrible realidad y enorme peligro que representan los jesuitas en el mundo, cabe preguntarse: ¿han tenido que ver con la Iglesia Adventista del Séptimo día, la depositaria de las grandes verdades del tiempo del fin? </a:t>
          </a:r>
          <a:endParaRPr lang="es-CO" dirty="0">
            <a:solidFill>
              <a:srgbClr val="FF0000"/>
            </a:solidFill>
          </a:endParaRPr>
        </a:p>
      </dgm:t>
    </dgm:pt>
    <dgm:pt modelId="{E3242AD2-0C5F-4AC3-A9AC-69E11BF93F89}" type="parTrans" cxnId="{8303EC1C-B1CE-444B-9411-D1CD70EC5317}">
      <dgm:prSet/>
      <dgm:spPr/>
      <dgm:t>
        <a:bodyPr/>
        <a:lstStyle/>
        <a:p>
          <a:endParaRPr lang="es-CO"/>
        </a:p>
      </dgm:t>
    </dgm:pt>
    <dgm:pt modelId="{57C4D578-4DA0-477E-A64D-F4CB8DFBD0F0}" type="sibTrans" cxnId="{8303EC1C-B1CE-444B-9411-D1CD70EC5317}">
      <dgm:prSet/>
      <dgm:spPr/>
      <dgm:t>
        <a:bodyPr/>
        <a:lstStyle/>
        <a:p>
          <a:endParaRPr lang="es-CO"/>
        </a:p>
      </dgm:t>
    </dgm:pt>
    <dgm:pt modelId="{BBFCA65D-8630-4948-87E3-B42EDAA2FD40}">
      <dgm:prSet/>
      <dgm:spPr/>
      <dgm:t>
        <a:bodyPr/>
        <a:lstStyle/>
        <a:p>
          <a:pPr rtl="0"/>
          <a:r>
            <a:rPr lang="es-CO" dirty="0" smtClean="0"/>
            <a:t>Lamentablemente, debemos reconocer que sí, ya estaba profetizado por Elena G. De White. </a:t>
          </a:r>
          <a:endParaRPr lang="es-CO" dirty="0"/>
        </a:p>
      </dgm:t>
    </dgm:pt>
    <dgm:pt modelId="{EDA106E5-0006-47BA-BDB8-CE67E1A4BF4D}" type="parTrans" cxnId="{2981889C-6656-4221-82B3-F7D6555F6C3E}">
      <dgm:prSet/>
      <dgm:spPr/>
      <dgm:t>
        <a:bodyPr/>
        <a:lstStyle/>
        <a:p>
          <a:endParaRPr lang="es-CO"/>
        </a:p>
      </dgm:t>
    </dgm:pt>
    <dgm:pt modelId="{4122C110-A1BE-48D0-BED8-E385E1C2ED5D}" type="sibTrans" cxnId="{2981889C-6656-4221-82B3-F7D6555F6C3E}">
      <dgm:prSet/>
      <dgm:spPr/>
      <dgm:t>
        <a:bodyPr/>
        <a:lstStyle/>
        <a:p>
          <a:endParaRPr lang="es-CO"/>
        </a:p>
      </dgm:t>
    </dgm:pt>
    <dgm:pt modelId="{4C6526AD-D5E3-4722-9673-CE2EC9EB7F08}">
      <dgm:prSet/>
      <dgm:spPr/>
      <dgm:t>
        <a:bodyPr/>
        <a:lstStyle/>
        <a:p>
          <a:pPr rtl="0"/>
          <a:r>
            <a:rPr lang="es-CO" dirty="0" smtClean="0"/>
            <a:t>En 1867 E. de White recibió una notable visión sobre la injerencia católico jesuítica en la Iglesia Adventista, estando en B. Creek. Aparece en el tomo 1 de los “Testimonios para la Iglesia”, en inglés, en la página 577, y la transcribimos a continuación:</a:t>
          </a:r>
          <a:endParaRPr lang="es-CO" dirty="0"/>
        </a:p>
      </dgm:t>
    </dgm:pt>
    <dgm:pt modelId="{90132D80-D2A7-42FB-8E81-8C2D24717CF3}" type="parTrans" cxnId="{645AF3B6-1519-4784-A354-E1861107A2D1}">
      <dgm:prSet/>
      <dgm:spPr/>
      <dgm:t>
        <a:bodyPr/>
        <a:lstStyle/>
        <a:p>
          <a:endParaRPr lang="es-CO"/>
        </a:p>
      </dgm:t>
    </dgm:pt>
    <dgm:pt modelId="{87283D0C-60CB-410D-AEF2-FCAE78C484DB}" type="sibTrans" cxnId="{645AF3B6-1519-4784-A354-E1861107A2D1}">
      <dgm:prSet/>
      <dgm:spPr/>
      <dgm:t>
        <a:bodyPr/>
        <a:lstStyle/>
        <a:p>
          <a:endParaRPr lang="es-CO"/>
        </a:p>
      </dgm:t>
    </dgm:pt>
    <dgm:pt modelId="{D9DDE7BC-8021-4356-9BAA-EF8961580744}">
      <dgm:prSet/>
      <dgm:spPr/>
      <dgm:t>
        <a:bodyPr/>
        <a:lstStyle/>
        <a:p>
          <a:pPr rtl="0"/>
          <a:endParaRPr lang="es-CO" dirty="0"/>
        </a:p>
      </dgm:t>
    </dgm:pt>
    <dgm:pt modelId="{56925C96-FD38-4734-A2ED-DE2C07215689}" type="parTrans" cxnId="{018045AF-DC51-4564-A67C-B48623F7F28A}">
      <dgm:prSet/>
      <dgm:spPr/>
      <dgm:t>
        <a:bodyPr/>
        <a:lstStyle/>
        <a:p>
          <a:endParaRPr lang="es-CO"/>
        </a:p>
      </dgm:t>
    </dgm:pt>
    <dgm:pt modelId="{74C8F39D-E70A-48F4-B1CF-5FD541FC10D3}" type="sibTrans" cxnId="{018045AF-DC51-4564-A67C-B48623F7F28A}">
      <dgm:prSet/>
      <dgm:spPr/>
      <dgm:t>
        <a:bodyPr/>
        <a:lstStyle/>
        <a:p>
          <a:endParaRPr lang="es-CO"/>
        </a:p>
      </dgm:t>
    </dgm:pt>
    <dgm:pt modelId="{2C6AC501-C7C3-4C5C-B0E1-42DC42FE4427}" type="pres">
      <dgm:prSet presAssocID="{191261E4-6433-4C90-9BDD-9EEDE48EB8AC}" presName="Name0" presStyleCnt="0">
        <dgm:presLayoutVars>
          <dgm:chMax val="7"/>
          <dgm:dir/>
          <dgm:animLvl val="lvl"/>
          <dgm:resizeHandles val="exact"/>
        </dgm:presLayoutVars>
      </dgm:prSet>
      <dgm:spPr/>
      <dgm:t>
        <a:bodyPr/>
        <a:lstStyle/>
        <a:p>
          <a:endParaRPr lang="es-CO"/>
        </a:p>
      </dgm:t>
    </dgm:pt>
    <dgm:pt modelId="{637F43DD-09FB-46DD-A123-2BD9652AACFB}" type="pres">
      <dgm:prSet presAssocID="{2D44DA8E-97D1-4218-9353-3DA433F3584C}" presName="circle1" presStyleLbl="node1" presStyleIdx="0" presStyleCnt="1"/>
      <dgm:spPr>
        <a:blipFill rotWithShape="0">
          <a:blip xmlns:r="http://schemas.openxmlformats.org/officeDocument/2006/relationships" r:embed="rId1"/>
          <a:stretch>
            <a:fillRect/>
          </a:stretch>
        </a:blipFill>
      </dgm:spPr>
    </dgm:pt>
    <dgm:pt modelId="{A3E84B75-0F61-4170-9F2C-2700C8170F6F}" type="pres">
      <dgm:prSet presAssocID="{2D44DA8E-97D1-4218-9353-3DA433F3584C}" presName="space" presStyleCnt="0"/>
      <dgm:spPr/>
    </dgm:pt>
    <dgm:pt modelId="{5CA8E639-D580-4788-93D8-DCA59EF4E315}" type="pres">
      <dgm:prSet presAssocID="{2D44DA8E-97D1-4218-9353-3DA433F3584C}" presName="rect1" presStyleLbl="alignAcc1" presStyleIdx="0" presStyleCnt="1"/>
      <dgm:spPr/>
      <dgm:t>
        <a:bodyPr/>
        <a:lstStyle/>
        <a:p>
          <a:endParaRPr lang="es-CO"/>
        </a:p>
      </dgm:t>
    </dgm:pt>
    <dgm:pt modelId="{7AD0A6DB-83D7-4B7C-979A-068E8243BB42}" type="pres">
      <dgm:prSet presAssocID="{2D44DA8E-97D1-4218-9353-3DA433F3584C}" presName="rect1ParTx" presStyleLbl="alignAcc1" presStyleIdx="0" presStyleCnt="1">
        <dgm:presLayoutVars>
          <dgm:chMax val="1"/>
          <dgm:bulletEnabled val="1"/>
        </dgm:presLayoutVars>
      </dgm:prSet>
      <dgm:spPr/>
      <dgm:t>
        <a:bodyPr/>
        <a:lstStyle/>
        <a:p>
          <a:endParaRPr lang="es-CO"/>
        </a:p>
      </dgm:t>
    </dgm:pt>
    <dgm:pt modelId="{4840575D-83FE-44EE-92DF-09A57FE234BD}" type="pres">
      <dgm:prSet presAssocID="{2D44DA8E-97D1-4218-9353-3DA433F3584C}" presName="rect1ChTx" presStyleLbl="alignAcc1" presStyleIdx="0" presStyleCnt="1">
        <dgm:presLayoutVars>
          <dgm:bulletEnabled val="1"/>
        </dgm:presLayoutVars>
      </dgm:prSet>
      <dgm:spPr/>
      <dgm:t>
        <a:bodyPr/>
        <a:lstStyle/>
        <a:p>
          <a:endParaRPr lang="es-CO"/>
        </a:p>
      </dgm:t>
    </dgm:pt>
  </dgm:ptLst>
  <dgm:cxnLst>
    <dgm:cxn modelId="{D3619715-D5E0-499B-B7C5-61CE2081E914}" type="presOf" srcId="{191261E4-6433-4C90-9BDD-9EEDE48EB8AC}" destId="{2C6AC501-C7C3-4C5C-B0E1-42DC42FE4427}" srcOrd="0" destOrd="0" presId="urn:microsoft.com/office/officeart/2005/8/layout/target3"/>
    <dgm:cxn modelId="{E8235E75-EDE0-4BDA-B750-EA9BCDC41DD0}" type="presOf" srcId="{2D44DA8E-97D1-4218-9353-3DA433F3584C}" destId="{5CA8E639-D580-4788-93D8-DCA59EF4E315}" srcOrd="0" destOrd="0" presId="urn:microsoft.com/office/officeart/2005/8/layout/target3"/>
    <dgm:cxn modelId="{9CAB61B2-AF75-45FF-8AEE-8F927B780596}" type="presOf" srcId="{4C6526AD-D5E3-4722-9673-CE2EC9EB7F08}" destId="{4840575D-83FE-44EE-92DF-09A57FE234BD}" srcOrd="0" destOrd="2" presId="urn:microsoft.com/office/officeart/2005/8/layout/target3"/>
    <dgm:cxn modelId="{018045AF-DC51-4564-A67C-B48623F7F28A}" srcId="{2D44DA8E-97D1-4218-9353-3DA433F3584C}" destId="{D9DDE7BC-8021-4356-9BAA-EF8961580744}" srcOrd="1" destOrd="0" parTransId="{56925C96-FD38-4734-A2ED-DE2C07215689}" sibTransId="{74C8F39D-E70A-48F4-B1CF-5FD541FC10D3}"/>
    <dgm:cxn modelId="{8303EC1C-B1CE-444B-9411-D1CD70EC5317}" srcId="{191261E4-6433-4C90-9BDD-9EEDE48EB8AC}" destId="{2D44DA8E-97D1-4218-9353-3DA433F3584C}" srcOrd="0" destOrd="0" parTransId="{E3242AD2-0C5F-4AC3-A9AC-69E11BF93F89}" sibTransId="{57C4D578-4DA0-477E-A64D-F4CB8DFBD0F0}"/>
    <dgm:cxn modelId="{3D5F2C32-89D4-4D01-A1A4-E187713EDD03}" type="presOf" srcId="{BBFCA65D-8630-4948-87E3-B42EDAA2FD40}" destId="{4840575D-83FE-44EE-92DF-09A57FE234BD}" srcOrd="0" destOrd="0" presId="urn:microsoft.com/office/officeart/2005/8/layout/target3"/>
    <dgm:cxn modelId="{2981889C-6656-4221-82B3-F7D6555F6C3E}" srcId="{2D44DA8E-97D1-4218-9353-3DA433F3584C}" destId="{BBFCA65D-8630-4948-87E3-B42EDAA2FD40}" srcOrd="0" destOrd="0" parTransId="{EDA106E5-0006-47BA-BDB8-CE67E1A4BF4D}" sibTransId="{4122C110-A1BE-48D0-BED8-E385E1C2ED5D}"/>
    <dgm:cxn modelId="{645AF3B6-1519-4784-A354-E1861107A2D1}" srcId="{2D44DA8E-97D1-4218-9353-3DA433F3584C}" destId="{4C6526AD-D5E3-4722-9673-CE2EC9EB7F08}" srcOrd="2" destOrd="0" parTransId="{90132D80-D2A7-42FB-8E81-8C2D24717CF3}" sibTransId="{87283D0C-60CB-410D-AEF2-FCAE78C484DB}"/>
    <dgm:cxn modelId="{1BEEBAB9-1FC3-41A1-9577-C6FA6AA737EF}" type="presOf" srcId="{D9DDE7BC-8021-4356-9BAA-EF8961580744}" destId="{4840575D-83FE-44EE-92DF-09A57FE234BD}" srcOrd="0" destOrd="1" presId="urn:microsoft.com/office/officeart/2005/8/layout/target3"/>
    <dgm:cxn modelId="{F98C0BCA-F863-4DC6-AAE3-B18AC8B3BC2E}" type="presOf" srcId="{2D44DA8E-97D1-4218-9353-3DA433F3584C}" destId="{7AD0A6DB-83D7-4B7C-979A-068E8243BB42}" srcOrd="1" destOrd="0" presId="urn:microsoft.com/office/officeart/2005/8/layout/target3"/>
    <dgm:cxn modelId="{83026F4E-57AA-4678-8D61-8E1E7251C987}" type="presParOf" srcId="{2C6AC501-C7C3-4C5C-B0E1-42DC42FE4427}" destId="{637F43DD-09FB-46DD-A123-2BD9652AACFB}" srcOrd="0" destOrd="0" presId="urn:microsoft.com/office/officeart/2005/8/layout/target3"/>
    <dgm:cxn modelId="{B093A01E-0897-4487-9E89-059A82B46805}" type="presParOf" srcId="{2C6AC501-C7C3-4C5C-B0E1-42DC42FE4427}" destId="{A3E84B75-0F61-4170-9F2C-2700C8170F6F}" srcOrd="1" destOrd="0" presId="urn:microsoft.com/office/officeart/2005/8/layout/target3"/>
    <dgm:cxn modelId="{B0CDE16F-9E4E-4E5D-9C7E-E8808B72C965}" type="presParOf" srcId="{2C6AC501-C7C3-4C5C-B0E1-42DC42FE4427}" destId="{5CA8E639-D580-4788-93D8-DCA59EF4E315}" srcOrd="2" destOrd="0" presId="urn:microsoft.com/office/officeart/2005/8/layout/target3"/>
    <dgm:cxn modelId="{FD856255-7795-459A-BC31-70EBFBCD7ED9}" type="presParOf" srcId="{2C6AC501-C7C3-4C5C-B0E1-42DC42FE4427}" destId="{7AD0A6DB-83D7-4B7C-979A-068E8243BB42}" srcOrd="3" destOrd="0" presId="urn:microsoft.com/office/officeart/2005/8/layout/target3"/>
    <dgm:cxn modelId="{D7B14688-6B30-42A7-A84A-1684D986EEE4}" type="presParOf" srcId="{2C6AC501-C7C3-4C5C-B0E1-42DC42FE4427}" destId="{4840575D-83FE-44EE-92DF-09A57FE234BD}"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4D2914A-EE81-4F55-9497-F448A23D533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6CA74C5D-4EAF-4AF9-BB8A-6275A8622942}">
      <dgm:prSet custT="1"/>
      <dgm:spPr>
        <a:solidFill>
          <a:srgbClr val="002060"/>
        </a:solidFill>
      </dgm:spPr>
      <dgm:t>
        <a:bodyPr/>
        <a:lstStyle/>
        <a:p>
          <a:pPr rtl="0"/>
          <a:r>
            <a:rPr lang="es-CO" sz="2400" dirty="0" smtClean="0"/>
            <a:t>“... Esa noche soñé que yo estaba en Battle Creek mirando hacia el lado de afuera de la ventana de la puerta y vi una compañía marchando hacia la casa, de dos en dos. Parecían severos y decididos. </a:t>
          </a:r>
        </a:p>
        <a:p>
          <a:pPr rtl="0"/>
          <a:r>
            <a:rPr lang="es-CO" sz="2400" dirty="0" smtClean="0"/>
            <a:t>Yo los conocí bien y me volví a abrir la puerta del salón para recibirlos, pero pensé que debería mirar nuevamente. La escena había cambiada. La compañía ahora presentaba la apariencia de una procesión católica. </a:t>
          </a:r>
        </a:p>
        <a:p>
          <a:pPr rtl="0"/>
          <a:r>
            <a:rPr lang="es-CO" sz="2400" dirty="0" smtClean="0"/>
            <a:t>Uno sostenía en su mano una cruz, otro una caña. Y cuando se acercaron, el que estaba cargando una caña hizo un círculo alrededor de la casa, diciendo tres veces: "</a:t>
          </a:r>
          <a:r>
            <a:rPr lang="es-CO" sz="2400" u="sng" dirty="0" smtClean="0"/>
            <a:t>Esta casa está proscripta. Los bienes deben confiscarse</a:t>
          </a:r>
          <a:r>
            <a:rPr lang="es-CO" sz="2400" dirty="0" smtClean="0"/>
            <a:t>. </a:t>
          </a:r>
          <a:r>
            <a:rPr lang="es-CO" sz="2400" u="sng" dirty="0" smtClean="0"/>
            <a:t>Ellos han hablado contra nuestra santa orden". </a:t>
          </a:r>
          <a:endParaRPr lang="es-CO" sz="2400" u="sng" dirty="0"/>
        </a:p>
      </dgm:t>
    </dgm:pt>
    <dgm:pt modelId="{828945C4-5D72-41E9-8DAB-6E50F95A9C96}" type="parTrans" cxnId="{6DB3564F-CF3F-4E9A-AA31-DD8F0BF1799C}">
      <dgm:prSet/>
      <dgm:spPr/>
      <dgm:t>
        <a:bodyPr/>
        <a:lstStyle/>
        <a:p>
          <a:endParaRPr lang="es-CO"/>
        </a:p>
      </dgm:t>
    </dgm:pt>
    <dgm:pt modelId="{820EDFA5-9D7B-4146-BC06-C903EAFEE0F1}" type="sibTrans" cxnId="{6DB3564F-CF3F-4E9A-AA31-DD8F0BF1799C}">
      <dgm:prSet/>
      <dgm:spPr/>
      <dgm:t>
        <a:bodyPr/>
        <a:lstStyle/>
        <a:p>
          <a:endParaRPr lang="es-CO"/>
        </a:p>
      </dgm:t>
    </dgm:pt>
    <dgm:pt modelId="{3C147C06-C65D-4157-8C82-C7E8EA0261B5}" type="pres">
      <dgm:prSet presAssocID="{F4D2914A-EE81-4F55-9497-F448A23D5332}" presName="linear" presStyleCnt="0">
        <dgm:presLayoutVars>
          <dgm:animLvl val="lvl"/>
          <dgm:resizeHandles val="exact"/>
        </dgm:presLayoutVars>
      </dgm:prSet>
      <dgm:spPr/>
      <dgm:t>
        <a:bodyPr/>
        <a:lstStyle/>
        <a:p>
          <a:endParaRPr lang="es-CO"/>
        </a:p>
      </dgm:t>
    </dgm:pt>
    <dgm:pt modelId="{EC8576F5-F9C6-4637-87AF-BB53050BC851}" type="pres">
      <dgm:prSet presAssocID="{6CA74C5D-4EAF-4AF9-BB8A-6275A8622942}" presName="parentText" presStyleLbl="node1" presStyleIdx="0" presStyleCnt="1">
        <dgm:presLayoutVars>
          <dgm:chMax val="0"/>
          <dgm:bulletEnabled val="1"/>
        </dgm:presLayoutVars>
      </dgm:prSet>
      <dgm:spPr/>
      <dgm:t>
        <a:bodyPr/>
        <a:lstStyle/>
        <a:p>
          <a:endParaRPr lang="es-CO"/>
        </a:p>
      </dgm:t>
    </dgm:pt>
  </dgm:ptLst>
  <dgm:cxnLst>
    <dgm:cxn modelId="{6DB3564F-CF3F-4E9A-AA31-DD8F0BF1799C}" srcId="{F4D2914A-EE81-4F55-9497-F448A23D5332}" destId="{6CA74C5D-4EAF-4AF9-BB8A-6275A8622942}" srcOrd="0" destOrd="0" parTransId="{828945C4-5D72-41E9-8DAB-6E50F95A9C96}" sibTransId="{820EDFA5-9D7B-4146-BC06-C903EAFEE0F1}"/>
    <dgm:cxn modelId="{EF431339-D568-4D65-99D7-5F3B53CB010B}" type="presOf" srcId="{6CA74C5D-4EAF-4AF9-BB8A-6275A8622942}" destId="{EC8576F5-F9C6-4637-87AF-BB53050BC851}" srcOrd="0" destOrd="0" presId="urn:microsoft.com/office/officeart/2005/8/layout/vList2"/>
    <dgm:cxn modelId="{0097DE58-0BBB-4521-B4F5-34905203F35A}" type="presOf" srcId="{F4D2914A-EE81-4F55-9497-F448A23D5332}" destId="{3C147C06-C65D-4157-8C82-C7E8EA0261B5}" srcOrd="0" destOrd="0" presId="urn:microsoft.com/office/officeart/2005/8/layout/vList2"/>
    <dgm:cxn modelId="{55045C1C-FF89-47EE-BA61-9E23494D14E5}" type="presParOf" srcId="{3C147C06-C65D-4157-8C82-C7E8EA0261B5}" destId="{EC8576F5-F9C6-4637-87AF-BB53050BC85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1D1112B-CD11-422C-940C-81CBEC88C4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55EB2634-EAF3-492E-8806-653EFBB7D0C1}">
      <dgm:prSet/>
      <dgm:spPr>
        <a:solidFill>
          <a:srgbClr val="002060"/>
        </a:solidFill>
      </dgm:spPr>
      <dgm:t>
        <a:bodyPr/>
        <a:lstStyle/>
        <a:p>
          <a:pPr rtl="0"/>
          <a:r>
            <a:rPr lang="es-CO" dirty="0" smtClean="0"/>
            <a:t>El terror se apoderó de mí, y corrí atravesando la casa, saliendo por la puerta norte, y me encontré en medio de una compañía, algunos de los cuales yo conocía, pero no me atreví a hablarles una palabra a ellos por temor a ser traicionada. Yo intenté buscar un lugar retirado donde pudiese llorar y orar sin encontrar ojos ávidos e inquisitivos dondequiera me volviese. Frecuentemente repetía: "¡Si tan sólo pudiera entender esto! ¡Si ellos me dijesen lo que he dicho o lo que he hecho! " </a:t>
          </a:r>
        </a:p>
        <a:p>
          <a:pPr rtl="0"/>
          <a:r>
            <a:rPr lang="es-CO" dirty="0" smtClean="0"/>
            <a:t>“</a:t>
          </a:r>
          <a:r>
            <a:rPr lang="es-CO" u="sng" dirty="0" smtClean="0"/>
            <a:t>Yo lloré y oré mucho cuando vi nuestros bienes confiscados</a:t>
          </a:r>
          <a:r>
            <a:rPr lang="es-CO" dirty="0" smtClean="0"/>
            <a:t>. Traté de leer simpatía o piedad hacia mí en las miradas de los que estaban a mi alrededor, y me fijé en los semblantes de varios de quienes yo pensaba que me hablarían y me conforta-rían si no temiesen ser observados por otros. </a:t>
          </a:r>
          <a:r>
            <a:rPr lang="es-CO" u="sng" dirty="0" smtClean="0"/>
            <a:t>Hice un intento de escapar de la multitud, pero al notar que me estaban vigilando, oculté mis intenciones</a:t>
          </a:r>
          <a:r>
            <a:rPr lang="es-CO" dirty="0" smtClean="0"/>
            <a:t>. Comencé a llorar en voz alta, diciendo: "¡Si me dijeran tan sólo lo que he hecho o lo que he dicho! " </a:t>
          </a:r>
        </a:p>
        <a:p>
          <a:pPr rtl="0"/>
          <a:r>
            <a:rPr lang="es-CO" dirty="0" smtClean="0"/>
            <a:t>Mi marido que estaba durmiendo en una cama en el mismo cuarto me oyó llorar en voz alta y me despertó. Mi almohada estaba mojada con las lágrimas, y una triste depresión de espíritu estaba sobre mí." </a:t>
          </a:r>
          <a:r>
            <a:rPr lang="es-CO" b="1" dirty="0" smtClean="0"/>
            <a:t>Testimonies for the church, T 1, pp. 577 – 578</a:t>
          </a:r>
          <a:endParaRPr lang="es-CO" b="1" dirty="0"/>
        </a:p>
      </dgm:t>
    </dgm:pt>
    <dgm:pt modelId="{C7EF755C-2037-4B18-8CDD-87659D37AD8F}" type="parTrans" cxnId="{8F247080-D35C-47BF-AA2C-CD006D8BD0CC}">
      <dgm:prSet/>
      <dgm:spPr/>
      <dgm:t>
        <a:bodyPr/>
        <a:lstStyle/>
        <a:p>
          <a:endParaRPr lang="es-CO"/>
        </a:p>
      </dgm:t>
    </dgm:pt>
    <dgm:pt modelId="{68CA0A13-7703-421D-8BC7-A3E0C6572147}" type="sibTrans" cxnId="{8F247080-D35C-47BF-AA2C-CD006D8BD0CC}">
      <dgm:prSet/>
      <dgm:spPr/>
      <dgm:t>
        <a:bodyPr/>
        <a:lstStyle/>
        <a:p>
          <a:endParaRPr lang="es-CO"/>
        </a:p>
      </dgm:t>
    </dgm:pt>
    <dgm:pt modelId="{37F122F2-8143-4944-BF24-C67B8C4610F7}" type="pres">
      <dgm:prSet presAssocID="{31D1112B-CD11-422C-940C-81CBEC88C411}" presName="linear" presStyleCnt="0">
        <dgm:presLayoutVars>
          <dgm:animLvl val="lvl"/>
          <dgm:resizeHandles val="exact"/>
        </dgm:presLayoutVars>
      </dgm:prSet>
      <dgm:spPr/>
      <dgm:t>
        <a:bodyPr/>
        <a:lstStyle/>
        <a:p>
          <a:endParaRPr lang="es-CO"/>
        </a:p>
      </dgm:t>
    </dgm:pt>
    <dgm:pt modelId="{D6C3BD2D-692F-4D17-8730-6CCFA49AA25A}" type="pres">
      <dgm:prSet presAssocID="{55EB2634-EAF3-492E-8806-653EFBB7D0C1}" presName="parentText" presStyleLbl="node1" presStyleIdx="0" presStyleCnt="1">
        <dgm:presLayoutVars>
          <dgm:chMax val="0"/>
          <dgm:bulletEnabled val="1"/>
        </dgm:presLayoutVars>
      </dgm:prSet>
      <dgm:spPr/>
      <dgm:t>
        <a:bodyPr/>
        <a:lstStyle/>
        <a:p>
          <a:endParaRPr lang="es-CO"/>
        </a:p>
      </dgm:t>
    </dgm:pt>
  </dgm:ptLst>
  <dgm:cxnLst>
    <dgm:cxn modelId="{8F247080-D35C-47BF-AA2C-CD006D8BD0CC}" srcId="{31D1112B-CD11-422C-940C-81CBEC88C411}" destId="{55EB2634-EAF3-492E-8806-653EFBB7D0C1}" srcOrd="0" destOrd="0" parTransId="{C7EF755C-2037-4B18-8CDD-87659D37AD8F}" sibTransId="{68CA0A13-7703-421D-8BC7-A3E0C6572147}"/>
    <dgm:cxn modelId="{0956C3D2-F970-4E12-861D-A3C9922CC2E7}" type="presOf" srcId="{31D1112B-CD11-422C-940C-81CBEC88C411}" destId="{37F122F2-8143-4944-BF24-C67B8C4610F7}" srcOrd="0" destOrd="0" presId="urn:microsoft.com/office/officeart/2005/8/layout/vList2"/>
    <dgm:cxn modelId="{130F2C83-1668-455E-A573-3E72A4BEFEA7}" type="presOf" srcId="{55EB2634-EAF3-492E-8806-653EFBB7D0C1}" destId="{D6C3BD2D-692F-4D17-8730-6CCFA49AA25A}" srcOrd="0" destOrd="0" presId="urn:microsoft.com/office/officeart/2005/8/layout/vList2"/>
    <dgm:cxn modelId="{76829334-CE52-411C-9ED3-7C1EC52E4FEF}" type="presParOf" srcId="{37F122F2-8143-4944-BF24-C67B8C4610F7}" destId="{D6C3BD2D-692F-4D17-8730-6CCFA49AA25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943AD15-1BC6-4064-B01F-947B4E48786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42E9299C-B138-4F9D-8AE8-1B0F6350E3EE}">
      <dgm:prSet/>
      <dgm:spPr/>
      <dgm:t>
        <a:bodyPr/>
        <a:lstStyle/>
        <a:p>
          <a:pPr rtl="0"/>
          <a:r>
            <a:rPr lang="es-CO" u="sng" dirty="0" smtClean="0"/>
            <a:t>Los bienes de EGW son indudablemente sus escritos</a:t>
          </a:r>
          <a:r>
            <a:rPr lang="es-CO" dirty="0" smtClean="0"/>
            <a:t>. Ellos “han hablado contra nuestra santa orden”, obviamente, una orden católica que se apoderaría solapadamente de la Asociación General (en aquella época, en Battle Creek). ¿Contra cuál “santa orden” habló E. de White? No hay confusión posible: contra los jesuitas de Roma. </a:t>
          </a:r>
        </a:p>
        <a:p>
          <a:pPr rtl="0"/>
          <a:r>
            <a:rPr lang="es-CO" dirty="0" smtClean="0"/>
            <a:t>Bajo la inspiración del Espíritu Santo, Elena de White escribió (“habló”) lo siguiente de los jesuitas de Roma:</a:t>
          </a:r>
          <a:endParaRPr lang="es-CO" dirty="0"/>
        </a:p>
      </dgm:t>
    </dgm:pt>
    <dgm:pt modelId="{F71E097C-4BC6-442E-9334-C6463A0F9BCB}" type="parTrans" cxnId="{ACDDEB7E-6AFF-4A6A-BEBD-C29A8D66AEA0}">
      <dgm:prSet/>
      <dgm:spPr/>
      <dgm:t>
        <a:bodyPr/>
        <a:lstStyle/>
        <a:p>
          <a:endParaRPr lang="es-CO"/>
        </a:p>
      </dgm:t>
    </dgm:pt>
    <dgm:pt modelId="{8CB25F72-3BFA-4C72-95C8-78ED3275CF4F}" type="sibTrans" cxnId="{ACDDEB7E-6AFF-4A6A-BEBD-C29A8D66AEA0}">
      <dgm:prSet/>
      <dgm:spPr/>
      <dgm:t>
        <a:bodyPr/>
        <a:lstStyle/>
        <a:p>
          <a:endParaRPr lang="es-CO"/>
        </a:p>
      </dgm:t>
    </dgm:pt>
    <dgm:pt modelId="{2C5A2055-D9DF-4C0F-82ED-2B5D69A42BC9}">
      <dgm:prSet custT="1"/>
      <dgm:spPr>
        <a:solidFill>
          <a:schemeClr val="accent4">
            <a:lumMod val="40000"/>
            <a:lumOff val="60000"/>
          </a:schemeClr>
        </a:solidFill>
        <a:scene3d>
          <a:camera prst="orthographicFront"/>
          <a:lightRig rig="threePt" dir="t"/>
        </a:scene3d>
        <a:sp3d>
          <a:bevelT prst="angle"/>
        </a:sp3d>
      </dgm:spPr>
      <dgm:t>
        <a:bodyPr/>
        <a:lstStyle/>
        <a:p>
          <a:pPr rtl="0"/>
          <a:r>
            <a:rPr lang="es-CO" sz="2000" dirty="0" smtClean="0"/>
            <a:t>“Pasados los primeros triunfos de la Reforma, Roma reunió nuevas fuerzas con la esperanza de acabar con ella. Entonces fue cuando nació la orden de los jesuitas, que iba a ser el más cruel, el menos escrupuloso y el más formidable de todos los campeones del papado. Libres de todo lazo terrenal y de todo interés humano, insensibles a la voz del afecto natural, sordos a los argumentos de la razón y a la voz de la conciencia, no reconocían los miembros más ley, ni más sujeción que las de su orden, y no tenían más preocupación que la de extender su poderío. </a:t>
          </a:r>
          <a:endParaRPr lang="es-CO" sz="2000" dirty="0"/>
        </a:p>
      </dgm:t>
    </dgm:pt>
    <dgm:pt modelId="{3B57B97B-5EB3-4268-948C-3D7886189896}" type="parTrans" cxnId="{46B10BAB-5309-4B33-ABFE-418EE0EC9A39}">
      <dgm:prSet/>
      <dgm:spPr/>
      <dgm:t>
        <a:bodyPr/>
        <a:lstStyle/>
        <a:p>
          <a:endParaRPr lang="es-CO"/>
        </a:p>
      </dgm:t>
    </dgm:pt>
    <dgm:pt modelId="{448824C3-94B4-4D76-A163-947BDC63E205}" type="sibTrans" cxnId="{46B10BAB-5309-4B33-ABFE-418EE0EC9A39}">
      <dgm:prSet/>
      <dgm:spPr/>
      <dgm:t>
        <a:bodyPr/>
        <a:lstStyle/>
        <a:p>
          <a:endParaRPr lang="es-CO"/>
        </a:p>
      </dgm:t>
    </dgm:pt>
    <dgm:pt modelId="{BEB1AC50-1846-4289-B774-52CDFB81C14D}">
      <dgm:prSet/>
      <dgm:spPr>
        <a:solidFill>
          <a:schemeClr val="accent4">
            <a:lumMod val="40000"/>
            <a:lumOff val="60000"/>
          </a:schemeClr>
        </a:solidFill>
        <a:scene3d>
          <a:camera prst="orthographicFront"/>
          <a:lightRig rig="threePt" dir="t"/>
        </a:scene3d>
        <a:sp3d>
          <a:bevelT prst="angle"/>
        </a:sp3d>
      </dgm:spPr>
      <dgm:t>
        <a:bodyPr/>
        <a:lstStyle/>
        <a:p>
          <a:pPr rtl="0"/>
          <a:endParaRPr lang="es-CO" sz="1800" dirty="0"/>
        </a:p>
      </dgm:t>
    </dgm:pt>
    <dgm:pt modelId="{C58E94A8-38FC-42AE-9006-3F607E3C769D}" type="parTrans" cxnId="{C021BD0F-D2A9-411B-850F-9A520BAAC28B}">
      <dgm:prSet/>
      <dgm:spPr/>
      <dgm:t>
        <a:bodyPr/>
        <a:lstStyle/>
        <a:p>
          <a:endParaRPr lang="es-CO"/>
        </a:p>
      </dgm:t>
    </dgm:pt>
    <dgm:pt modelId="{83CB2A77-B5C7-41DB-82F7-AE86D54F5BA5}" type="sibTrans" cxnId="{C021BD0F-D2A9-411B-850F-9A520BAAC28B}">
      <dgm:prSet/>
      <dgm:spPr/>
      <dgm:t>
        <a:bodyPr/>
        <a:lstStyle/>
        <a:p>
          <a:endParaRPr lang="es-CO"/>
        </a:p>
      </dgm:t>
    </dgm:pt>
    <dgm:pt modelId="{07051D08-A495-459B-8A1C-3AD34579E9FC}" type="pres">
      <dgm:prSet presAssocID="{D943AD15-1BC6-4064-B01F-947B4E487865}" presName="linear" presStyleCnt="0">
        <dgm:presLayoutVars>
          <dgm:animLvl val="lvl"/>
          <dgm:resizeHandles val="exact"/>
        </dgm:presLayoutVars>
      </dgm:prSet>
      <dgm:spPr/>
      <dgm:t>
        <a:bodyPr/>
        <a:lstStyle/>
        <a:p>
          <a:endParaRPr lang="es-CO"/>
        </a:p>
      </dgm:t>
    </dgm:pt>
    <dgm:pt modelId="{A0ACAE31-69FB-4043-A2BA-C9DCF8021ECB}" type="pres">
      <dgm:prSet presAssocID="{42E9299C-B138-4F9D-8AE8-1B0F6350E3EE}" presName="parentText" presStyleLbl="node1" presStyleIdx="0" presStyleCnt="1" custScaleY="90875">
        <dgm:presLayoutVars>
          <dgm:chMax val="0"/>
          <dgm:bulletEnabled val="1"/>
        </dgm:presLayoutVars>
      </dgm:prSet>
      <dgm:spPr/>
      <dgm:t>
        <a:bodyPr/>
        <a:lstStyle/>
        <a:p>
          <a:endParaRPr lang="es-CO"/>
        </a:p>
      </dgm:t>
    </dgm:pt>
    <dgm:pt modelId="{2E0C4FE6-EA97-4714-B114-0AC0B69003C2}" type="pres">
      <dgm:prSet presAssocID="{42E9299C-B138-4F9D-8AE8-1B0F6350E3EE}" presName="childText" presStyleLbl="revTx" presStyleIdx="0" presStyleCnt="1">
        <dgm:presLayoutVars>
          <dgm:bulletEnabled val="1"/>
        </dgm:presLayoutVars>
      </dgm:prSet>
      <dgm:spPr/>
      <dgm:t>
        <a:bodyPr/>
        <a:lstStyle/>
        <a:p>
          <a:endParaRPr lang="es-CO"/>
        </a:p>
      </dgm:t>
    </dgm:pt>
  </dgm:ptLst>
  <dgm:cxnLst>
    <dgm:cxn modelId="{ACDDEB7E-6AFF-4A6A-BEBD-C29A8D66AEA0}" srcId="{D943AD15-1BC6-4064-B01F-947B4E487865}" destId="{42E9299C-B138-4F9D-8AE8-1B0F6350E3EE}" srcOrd="0" destOrd="0" parTransId="{F71E097C-4BC6-442E-9334-C6463A0F9BCB}" sibTransId="{8CB25F72-3BFA-4C72-95C8-78ED3275CF4F}"/>
    <dgm:cxn modelId="{C021BD0F-D2A9-411B-850F-9A520BAAC28B}" srcId="{42E9299C-B138-4F9D-8AE8-1B0F6350E3EE}" destId="{BEB1AC50-1846-4289-B774-52CDFB81C14D}" srcOrd="0" destOrd="0" parTransId="{C58E94A8-38FC-42AE-9006-3F607E3C769D}" sibTransId="{83CB2A77-B5C7-41DB-82F7-AE86D54F5BA5}"/>
    <dgm:cxn modelId="{46B10BAB-5309-4B33-ABFE-418EE0EC9A39}" srcId="{42E9299C-B138-4F9D-8AE8-1B0F6350E3EE}" destId="{2C5A2055-D9DF-4C0F-82ED-2B5D69A42BC9}" srcOrd="1" destOrd="0" parTransId="{3B57B97B-5EB3-4268-948C-3D7886189896}" sibTransId="{448824C3-94B4-4D76-A163-947BDC63E205}"/>
    <dgm:cxn modelId="{A286A801-8066-4EA7-9318-BC5E60183DB7}" type="presOf" srcId="{BEB1AC50-1846-4289-B774-52CDFB81C14D}" destId="{2E0C4FE6-EA97-4714-B114-0AC0B69003C2}" srcOrd="0" destOrd="0" presId="urn:microsoft.com/office/officeart/2005/8/layout/vList2"/>
    <dgm:cxn modelId="{E1AA4D23-0A75-4D1B-B1D5-4C207C9A8D82}" type="presOf" srcId="{D943AD15-1BC6-4064-B01F-947B4E487865}" destId="{07051D08-A495-459B-8A1C-3AD34579E9FC}" srcOrd="0" destOrd="0" presId="urn:microsoft.com/office/officeart/2005/8/layout/vList2"/>
    <dgm:cxn modelId="{1342CB5D-7E39-4CB9-B2A7-5BD13DF17E93}" type="presOf" srcId="{2C5A2055-D9DF-4C0F-82ED-2B5D69A42BC9}" destId="{2E0C4FE6-EA97-4714-B114-0AC0B69003C2}" srcOrd="0" destOrd="1" presId="urn:microsoft.com/office/officeart/2005/8/layout/vList2"/>
    <dgm:cxn modelId="{5DC77FD3-A3A9-4089-89C2-111ADBC771EE}" type="presOf" srcId="{42E9299C-B138-4F9D-8AE8-1B0F6350E3EE}" destId="{A0ACAE31-69FB-4043-A2BA-C9DCF8021ECB}" srcOrd="0" destOrd="0" presId="urn:microsoft.com/office/officeart/2005/8/layout/vList2"/>
    <dgm:cxn modelId="{A7C3C89A-EB7A-45DC-94C0-0D1EBED729A6}" type="presParOf" srcId="{07051D08-A495-459B-8A1C-3AD34579E9FC}" destId="{A0ACAE31-69FB-4043-A2BA-C9DCF8021ECB}" srcOrd="0" destOrd="0" presId="urn:microsoft.com/office/officeart/2005/8/layout/vList2"/>
    <dgm:cxn modelId="{E801E64E-CCEE-4980-B05C-27DF3D739B1F}" type="presParOf" srcId="{07051D08-A495-459B-8A1C-3AD34579E9FC}" destId="{2E0C4FE6-EA97-4714-B114-0AC0B69003C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4A0BA02-38BD-4FE1-89B5-5A7C15611708}"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7053FE2A-5185-46C9-8668-5CA1DE3A9373}">
      <dgm:prSet/>
      <dgm:spPr>
        <a:solidFill>
          <a:srgbClr val="002060"/>
        </a:solidFill>
      </dgm:spPr>
      <dgm:t>
        <a:bodyPr/>
        <a:lstStyle/>
        <a:p>
          <a:pPr rtl="0"/>
          <a:r>
            <a:rPr lang="es-CO" dirty="0" smtClean="0"/>
            <a:t>El Evangelio de Cristo había capacitado a sus adherentes para arrostrar los peligros y soportar los padecimientos, sin desmayar por el frío, el hambre, el trabajo o la miseria, y para sostener con denuedo el estandarte de la verdad frente al potro, al calabozo y a la hoguera. </a:t>
          </a:r>
          <a:endParaRPr lang="es-CO" dirty="0"/>
        </a:p>
      </dgm:t>
    </dgm:pt>
    <dgm:pt modelId="{8B88CAFA-F2DB-4B81-B2DC-307F111FCEA3}" type="parTrans" cxnId="{9C0A0674-F9A8-4384-B418-22D21F9228B5}">
      <dgm:prSet/>
      <dgm:spPr/>
      <dgm:t>
        <a:bodyPr/>
        <a:lstStyle/>
        <a:p>
          <a:endParaRPr lang="es-CO"/>
        </a:p>
      </dgm:t>
    </dgm:pt>
    <dgm:pt modelId="{46038D4B-94C3-4DFF-A487-68E8D59EEECB}" type="sibTrans" cxnId="{9C0A0674-F9A8-4384-B418-22D21F9228B5}">
      <dgm:prSet/>
      <dgm:spPr/>
      <dgm:t>
        <a:bodyPr/>
        <a:lstStyle/>
        <a:p>
          <a:endParaRPr lang="es-CO"/>
        </a:p>
      </dgm:t>
    </dgm:pt>
    <dgm:pt modelId="{475E62A9-B6BC-4A50-83B2-CDB8AC76A5E0}">
      <dgm:prSet custT="1"/>
      <dgm:spPr>
        <a:solidFill>
          <a:schemeClr val="accent2"/>
        </a:solidFill>
      </dgm:spPr>
      <dgm:t>
        <a:bodyPr/>
        <a:lstStyle/>
        <a:p>
          <a:pPr rtl="0"/>
          <a:r>
            <a:rPr lang="es-CO" sz="2000" b="1" dirty="0" smtClean="0"/>
            <a:t>Para combatir contra estas fuerzas, el jesuitismo inspiraba a sus adeptos un fanatismo tal, que los habilitaba para soportar peligros similares y oponer al poder de la verdad todas las armas del engaño. </a:t>
          </a:r>
          <a:endParaRPr lang="es-CO" sz="2000" b="1" dirty="0"/>
        </a:p>
      </dgm:t>
    </dgm:pt>
    <dgm:pt modelId="{3C15F5B5-98CE-40C7-AA82-2B84EAEC5494}" type="parTrans" cxnId="{3486295D-7C1E-4D92-BF94-FE47D40F8782}">
      <dgm:prSet/>
      <dgm:spPr/>
      <dgm:t>
        <a:bodyPr/>
        <a:lstStyle/>
        <a:p>
          <a:endParaRPr lang="es-CO"/>
        </a:p>
      </dgm:t>
    </dgm:pt>
    <dgm:pt modelId="{7E371205-7BA8-4A99-AE70-1C6D3A17A72C}" type="sibTrans" cxnId="{3486295D-7C1E-4D92-BF94-FE47D40F8782}">
      <dgm:prSet/>
      <dgm:spPr/>
      <dgm:t>
        <a:bodyPr/>
        <a:lstStyle/>
        <a:p>
          <a:endParaRPr lang="es-CO"/>
        </a:p>
      </dgm:t>
    </dgm:pt>
    <dgm:pt modelId="{BCB0485F-C43C-4D15-B6D9-D131B0234586}">
      <dgm:prSet/>
      <dgm:spPr>
        <a:solidFill>
          <a:srgbClr val="002060"/>
        </a:solidFill>
      </dgm:spPr>
      <dgm:t>
        <a:bodyPr/>
        <a:lstStyle/>
        <a:p>
          <a:pPr rtl="0"/>
          <a:r>
            <a:rPr lang="es-CO" dirty="0" smtClean="0"/>
            <a:t>Para ellos ningún crimen era demasiado grande, ninguna mentira demasiado vil, ningún disfraz demasiado difícil de llevar. Ligados por votos de pobreza y de humildad perpetuas, estudiaban el arte de adueñarse de la riqueza y del poder para consagrarlos a la destrucción del protestantismo y al restablecimiento de la supremacía papal."</a:t>
          </a:r>
          <a:endParaRPr lang="es-CO" dirty="0"/>
        </a:p>
      </dgm:t>
    </dgm:pt>
    <dgm:pt modelId="{FBD63863-A116-4EED-99D8-BA2A206A5348}" type="parTrans" cxnId="{F2AFFD0D-07AF-489B-AFD5-DE62A7758560}">
      <dgm:prSet/>
      <dgm:spPr/>
      <dgm:t>
        <a:bodyPr/>
        <a:lstStyle/>
        <a:p>
          <a:endParaRPr lang="es-CO"/>
        </a:p>
      </dgm:t>
    </dgm:pt>
    <dgm:pt modelId="{49942293-CA21-44B4-BCA4-21212692AA21}" type="sibTrans" cxnId="{F2AFFD0D-07AF-489B-AFD5-DE62A7758560}">
      <dgm:prSet/>
      <dgm:spPr/>
      <dgm:t>
        <a:bodyPr/>
        <a:lstStyle/>
        <a:p>
          <a:endParaRPr lang="es-CO"/>
        </a:p>
      </dgm:t>
    </dgm:pt>
    <dgm:pt modelId="{AA687037-58A6-417E-97A7-9E4EDADAC673}" type="pres">
      <dgm:prSet presAssocID="{14A0BA02-38BD-4FE1-89B5-5A7C15611708}" presName="linearFlow" presStyleCnt="0">
        <dgm:presLayoutVars>
          <dgm:dir/>
          <dgm:resizeHandles val="exact"/>
        </dgm:presLayoutVars>
      </dgm:prSet>
      <dgm:spPr/>
      <dgm:t>
        <a:bodyPr/>
        <a:lstStyle/>
        <a:p>
          <a:endParaRPr lang="es-CO"/>
        </a:p>
      </dgm:t>
    </dgm:pt>
    <dgm:pt modelId="{CF814F4B-7B25-41CB-9C7A-19DA9C99ED38}" type="pres">
      <dgm:prSet presAssocID="{7053FE2A-5185-46C9-8668-5CA1DE3A9373}" presName="composite" presStyleCnt="0"/>
      <dgm:spPr/>
    </dgm:pt>
    <dgm:pt modelId="{E1CB6A81-9C60-4F41-9539-E8FC9092C63C}" type="pres">
      <dgm:prSet presAssocID="{7053FE2A-5185-46C9-8668-5CA1DE3A9373}" presName="imgShp" presStyleLbl="fgImgPlace1" presStyleIdx="0" presStyleCnt="3" custScaleX="92536" custLinFactNeighborX="-33709" custLinFactNeighborY="-129"/>
      <dgm:spPr>
        <a:blipFill rotWithShape="1">
          <a:blip xmlns:r="http://schemas.openxmlformats.org/officeDocument/2006/relationships" r:embed="rId1"/>
          <a:stretch>
            <a:fillRect/>
          </a:stretch>
        </a:blipFill>
      </dgm:spPr>
    </dgm:pt>
    <dgm:pt modelId="{B75F7F13-5282-461D-B0AF-DF6C58B544D8}" type="pres">
      <dgm:prSet presAssocID="{7053FE2A-5185-46C9-8668-5CA1DE3A9373}" presName="txShp" presStyleLbl="node1" presStyleIdx="0" presStyleCnt="3" custScaleX="134280">
        <dgm:presLayoutVars>
          <dgm:bulletEnabled val="1"/>
        </dgm:presLayoutVars>
      </dgm:prSet>
      <dgm:spPr/>
      <dgm:t>
        <a:bodyPr/>
        <a:lstStyle/>
        <a:p>
          <a:endParaRPr lang="es-CO"/>
        </a:p>
      </dgm:t>
    </dgm:pt>
    <dgm:pt modelId="{292EFBAA-0724-4C69-B3CC-B735025B413C}" type="pres">
      <dgm:prSet presAssocID="{46038D4B-94C3-4DFF-A487-68E8D59EEECB}" presName="spacing" presStyleCnt="0"/>
      <dgm:spPr/>
    </dgm:pt>
    <dgm:pt modelId="{33C23498-E526-4864-8577-B75CB847179D}" type="pres">
      <dgm:prSet presAssocID="{475E62A9-B6BC-4A50-83B2-CDB8AC76A5E0}" presName="composite" presStyleCnt="0"/>
      <dgm:spPr/>
    </dgm:pt>
    <dgm:pt modelId="{7F0F4BC7-366F-440D-8D39-84B0838F50B0}" type="pres">
      <dgm:prSet presAssocID="{475E62A9-B6BC-4A50-83B2-CDB8AC76A5E0}" presName="imgShp" presStyleLbl="fgImgPlace1" presStyleIdx="1" presStyleCnt="3" custScaleX="92536" custLinFactNeighborX="-33709" custLinFactNeighborY="-227"/>
      <dgm:spPr>
        <a:blipFill rotWithShape="1">
          <a:blip xmlns:r="http://schemas.openxmlformats.org/officeDocument/2006/relationships" r:embed="rId2"/>
          <a:stretch>
            <a:fillRect/>
          </a:stretch>
        </a:blipFill>
      </dgm:spPr>
    </dgm:pt>
    <dgm:pt modelId="{FE8ED99F-8EDC-4A02-B51C-985B4D42C9B3}" type="pres">
      <dgm:prSet presAssocID="{475E62A9-B6BC-4A50-83B2-CDB8AC76A5E0}" presName="txShp" presStyleLbl="node1" presStyleIdx="1" presStyleCnt="3" custScaleX="134280">
        <dgm:presLayoutVars>
          <dgm:bulletEnabled val="1"/>
        </dgm:presLayoutVars>
      </dgm:prSet>
      <dgm:spPr/>
      <dgm:t>
        <a:bodyPr/>
        <a:lstStyle/>
        <a:p>
          <a:endParaRPr lang="es-CO"/>
        </a:p>
      </dgm:t>
    </dgm:pt>
    <dgm:pt modelId="{98065FE2-BB44-42ED-A9A5-FB59CD2ECDE3}" type="pres">
      <dgm:prSet presAssocID="{7E371205-7BA8-4A99-AE70-1C6D3A17A72C}" presName="spacing" presStyleCnt="0"/>
      <dgm:spPr/>
    </dgm:pt>
    <dgm:pt modelId="{C2DCDE9A-2321-46F7-B244-4CA321EFB1A3}" type="pres">
      <dgm:prSet presAssocID="{BCB0485F-C43C-4D15-B6D9-D131B0234586}" presName="composite" presStyleCnt="0"/>
      <dgm:spPr/>
    </dgm:pt>
    <dgm:pt modelId="{308F7EDE-53FB-4697-9BF5-B831D1E7F7D1}" type="pres">
      <dgm:prSet presAssocID="{BCB0485F-C43C-4D15-B6D9-D131B0234586}" presName="imgShp" presStyleLbl="fgImgPlace1" presStyleIdx="2" presStyleCnt="3" custLinFactNeighborX="-33709" custLinFactNeighborY="-325"/>
      <dgm:spPr>
        <a:blipFill rotWithShape="1">
          <a:blip xmlns:r="http://schemas.openxmlformats.org/officeDocument/2006/relationships" r:embed="rId3"/>
          <a:stretch>
            <a:fillRect/>
          </a:stretch>
        </a:blipFill>
      </dgm:spPr>
    </dgm:pt>
    <dgm:pt modelId="{CC47E102-F211-4576-9DCF-F4AE73A7CC45}" type="pres">
      <dgm:prSet presAssocID="{BCB0485F-C43C-4D15-B6D9-D131B0234586}" presName="txShp" presStyleLbl="node1" presStyleIdx="2" presStyleCnt="3" custScaleX="134280">
        <dgm:presLayoutVars>
          <dgm:bulletEnabled val="1"/>
        </dgm:presLayoutVars>
      </dgm:prSet>
      <dgm:spPr/>
      <dgm:t>
        <a:bodyPr/>
        <a:lstStyle/>
        <a:p>
          <a:endParaRPr lang="es-CO"/>
        </a:p>
      </dgm:t>
    </dgm:pt>
  </dgm:ptLst>
  <dgm:cxnLst>
    <dgm:cxn modelId="{CF260DC7-4497-48F6-9894-C43D92C3F652}" type="presOf" srcId="{7053FE2A-5185-46C9-8668-5CA1DE3A9373}" destId="{B75F7F13-5282-461D-B0AF-DF6C58B544D8}" srcOrd="0" destOrd="0" presId="urn:microsoft.com/office/officeart/2005/8/layout/vList3"/>
    <dgm:cxn modelId="{9C0A0674-F9A8-4384-B418-22D21F9228B5}" srcId="{14A0BA02-38BD-4FE1-89B5-5A7C15611708}" destId="{7053FE2A-5185-46C9-8668-5CA1DE3A9373}" srcOrd="0" destOrd="0" parTransId="{8B88CAFA-F2DB-4B81-B2DC-307F111FCEA3}" sibTransId="{46038D4B-94C3-4DFF-A487-68E8D59EEECB}"/>
    <dgm:cxn modelId="{ADDE84D5-84FE-43D1-890C-A4E5D4CDDDB1}" type="presOf" srcId="{BCB0485F-C43C-4D15-B6D9-D131B0234586}" destId="{CC47E102-F211-4576-9DCF-F4AE73A7CC45}" srcOrd="0" destOrd="0" presId="urn:microsoft.com/office/officeart/2005/8/layout/vList3"/>
    <dgm:cxn modelId="{BC65AFFE-B28C-486B-AAF0-2520F254EE09}" type="presOf" srcId="{14A0BA02-38BD-4FE1-89B5-5A7C15611708}" destId="{AA687037-58A6-417E-97A7-9E4EDADAC673}" srcOrd="0" destOrd="0" presId="urn:microsoft.com/office/officeart/2005/8/layout/vList3"/>
    <dgm:cxn modelId="{3486295D-7C1E-4D92-BF94-FE47D40F8782}" srcId="{14A0BA02-38BD-4FE1-89B5-5A7C15611708}" destId="{475E62A9-B6BC-4A50-83B2-CDB8AC76A5E0}" srcOrd="1" destOrd="0" parTransId="{3C15F5B5-98CE-40C7-AA82-2B84EAEC5494}" sibTransId="{7E371205-7BA8-4A99-AE70-1C6D3A17A72C}"/>
    <dgm:cxn modelId="{F2AFFD0D-07AF-489B-AFD5-DE62A7758560}" srcId="{14A0BA02-38BD-4FE1-89B5-5A7C15611708}" destId="{BCB0485F-C43C-4D15-B6D9-D131B0234586}" srcOrd="2" destOrd="0" parTransId="{FBD63863-A116-4EED-99D8-BA2A206A5348}" sibTransId="{49942293-CA21-44B4-BCA4-21212692AA21}"/>
    <dgm:cxn modelId="{C4C73236-BA9E-4B68-AA45-294A6648D5D5}" type="presOf" srcId="{475E62A9-B6BC-4A50-83B2-CDB8AC76A5E0}" destId="{FE8ED99F-8EDC-4A02-B51C-985B4D42C9B3}" srcOrd="0" destOrd="0" presId="urn:microsoft.com/office/officeart/2005/8/layout/vList3"/>
    <dgm:cxn modelId="{9054184E-749E-45C0-8962-EF818F5894E7}" type="presParOf" srcId="{AA687037-58A6-417E-97A7-9E4EDADAC673}" destId="{CF814F4B-7B25-41CB-9C7A-19DA9C99ED38}" srcOrd="0" destOrd="0" presId="urn:microsoft.com/office/officeart/2005/8/layout/vList3"/>
    <dgm:cxn modelId="{14D1782E-3AD1-481C-B1D4-EB9DCC24EF05}" type="presParOf" srcId="{CF814F4B-7B25-41CB-9C7A-19DA9C99ED38}" destId="{E1CB6A81-9C60-4F41-9539-E8FC9092C63C}" srcOrd="0" destOrd="0" presId="urn:microsoft.com/office/officeart/2005/8/layout/vList3"/>
    <dgm:cxn modelId="{AE3619E8-A692-4EA6-A29E-56AA487666D7}" type="presParOf" srcId="{CF814F4B-7B25-41CB-9C7A-19DA9C99ED38}" destId="{B75F7F13-5282-461D-B0AF-DF6C58B544D8}" srcOrd="1" destOrd="0" presId="urn:microsoft.com/office/officeart/2005/8/layout/vList3"/>
    <dgm:cxn modelId="{FC396247-D29C-4761-8A5C-961345EBDCF8}" type="presParOf" srcId="{AA687037-58A6-417E-97A7-9E4EDADAC673}" destId="{292EFBAA-0724-4C69-B3CC-B735025B413C}" srcOrd="1" destOrd="0" presId="urn:microsoft.com/office/officeart/2005/8/layout/vList3"/>
    <dgm:cxn modelId="{5E293838-7539-463D-A0F2-70EE12F49B97}" type="presParOf" srcId="{AA687037-58A6-417E-97A7-9E4EDADAC673}" destId="{33C23498-E526-4864-8577-B75CB847179D}" srcOrd="2" destOrd="0" presId="urn:microsoft.com/office/officeart/2005/8/layout/vList3"/>
    <dgm:cxn modelId="{A5C7938F-B39A-4BE8-A787-56475D686C38}" type="presParOf" srcId="{33C23498-E526-4864-8577-B75CB847179D}" destId="{7F0F4BC7-366F-440D-8D39-84B0838F50B0}" srcOrd="0" destOrd="0" presId="urn:microsoft.com/office/officeart/2005/8/layout/vList3"/>
    <dgm:cxn modelId="{BCCC1C9C-B5FA-4488-9AC9-2B135C3D788D}" type="presParOf" srcId="{33C23498-E526-4864-8577-B75CB847179D}" destId="{FE8ED99F-8EDC-4A02-B51C-985B4D42C9B3}" srcOrd="1" destOrd="0" presId="urn:microsoft.com/office/officeart/2005/8/layout/vList3"/>
    <dgm:cxn modelId="{14C8377C-700A-4076-A1D3-3EC8276447DC}" type="presParOf" srcId="{AA687037-58A6-417E-97A7-9E4EDADAC673}" destId="{98065FE2-BB44-42ED-A9A5-FB59CD2ECDE3}" srcOrd="3" destOrd="0" presId="urn:microsoft.com/office/officeart/2005/8/layout/vList3"/>
    <dgm:cxn modelId="{A7DAA4A7-97A8-4590-863C-E08ED401176C}" type="presParOf" srcId="{AA687037-58A6-417E-97A7-9E4EDADAC673}" destId="{C2DCDE9A-2321-46F7-B244-4CA321EFB1A3}" srcOrd="4" destOrd="0" presId="urn:microsoft.com/office/officeart/2005/8/layout/vList3"/>
    <dgm:cxn modelId="{F3D6B626-6B1D-4C93-8F8D-11D0AC270F64}" type="presParOf" srcId="{C2DCDE9A-2321-46F7-B244-4CA321EFB1A3}" destId="{308F7EDE-53FB-4697-9BF5-B831D1E7F7D1}" srcOrd="0" destOrd="0" presId="urn:microsoft.com/office/officeart/2005/8/layout/vList3"/>
    <dgm:cxn modelId="{255F36A8-737D-45DB-BA52-558A6B6E4F4A}" type="presParOf" srcId="{C2DCDE9A-2321-46F7-B244-4CA321EFB1A3}" destId="{CC47E102-F211-4576-9DCF-F4AE73A7CC45}"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0396790-6096-4B78-A314-84E30187681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4750654E-43DF-4511-9AF1-57B58FE5F75F}">
      <dgm:prSet/>
      <dgm:spPr>
        <a:solidFill>
          <a:srgbClr val="002060"/>
        </a:solidFill>
      </dgm:spPr>
      <dgm:t>
        <a:bodyPr/>
        <a:lstStyle/>
        <a:p>
          <a:pPr algn="ctr" rtl="0"/>
          <a:r>
            <a:rPr lang="es-CO" dirty="0" smtClean="0"/>
            <a:t>Con muy diversos disfraces se introducían los jesuitas en los puestos del estado, elevándose hasta la categoría de </a:t>
          </a:r>
          <a:r>
            <a:rPr lang="es-CO" u="sng" dirty="0" smtClean="0"/>
            <a:t>consejeros</a:t>
          </a:r>
          <a:r>
            <a:rPr lang="es-CO" dirty="0" smtClean="0"/>
            <a:t> de los reyes, y dirigiendo la política de las naciones. Se hacían </a:t>
          </a:r>
          <a:r>
            <a:rPr lang="es-CO" u="sng" dirty="0" smtClean="0"/>
            <a:t>criados</a:t>
          </a:r>
          <a:r>
            <a:rPr lang="es-CO" dirty="0" smtClean="0"/>
            <a:t> para convertirse en espías de sus señores. </a:t>
          </a:r>
        </a:p>
        <a:p>
          <a:pPr algn="ctr" rtl="0"/>
          <a:r>
            <a:rPr lang="es-CO" b="1" dirty="0" smtClean="0">
              <a:solidFill>
                <a:srgbClr val="FFFF00"/>
              </a:solidFill>
            </a:rPr>
            <a:t>Establecían colegios para los hijos de príncipes y nobles, y escuelas para los del pueblo; y los hijos de padres protestantes eran inducidos a observar los ritos romanistas. </a:t>
          </a:r>
        </a:p>
        <a:p>
          <a:pPr algn="ctr" rtl="0"/>
          <a:r>
            <a:rPr lang="es-CO" dirty="0" smtClean="0"/>
            <a:t>Toda la pompa exterior desplegada en el culto de la iglesia de Roma se aplicaba a confundir la mente y ofuscar y embaucar la imaginación, para que los hijos traicionaran aquella libertad por la cual sus padres habían trabajado y derramado su sangre. Los jesuitas se esparcieron rápidamente por toda Europa y doquiera iban lograban reavivar el papismo.”</a:t>
          </a:r>
          <a:endParaRPr lang="es-CO" dirty="0"/>
        </a:p>
      </dgm:t>
    </dgm:pt>
    <dgm:pt modelId="{3E1CB3D7-136F-4383-B10C-0E29DBDC6987}" type="parTrans" cxnId="{C3CEF8B6-2188-424F-89ED-93EC793A8242}">
      <dgm:prSet/>
      <dgm:spPr/>
      <dgm:t>
        <a:bodyPr/>
        <a:lstStyle/>
        <a:p>
          <a:endParaRPr lang="es-CO"/>
        </a:p>
      </dgm:t>
    </dgm:pt>
    <dgm:pt modelId="{744A8B8C-628A-46A4-B35B-2409C03E2E0B}" type="sibTrans" cxnId="{C3CEF8B6-2188-424F-89ED-93EC793A8242}">
      <dgm:prSet/>
      <dgm:spPr/>
      <dgm:t>
        <a:bodyPr/>
        <a:lstStyle/>
        <a:p>
          <a:endParaRPr lang="es-CO"/>
        </a:p>
      </dgm:t>
    </dgm:pt>
    <dgm:pt modelId="{0671F48F-3C86-4521-97EB-1B065DF230D9}" type="pres">
      <dgm:prSet presAssocID="{10396790-6096-4B78-A314-84E30187681E}" presName="linear" presStyleCnt="0">
        <dgm:presLayoutVars>
          <dgm:animLvl val="lvl"/>
          <dgm:resizeHandles val="exact"/>
        </dgm:presLayoutVars>
      </dgm:prSet>
      <dgm:spPr/>
      <dgm:t>
        <a:bodyPr/>
        <a:lstStyle/>
        <a:p>
          <a:endParaRPr lang="es-CO"/>
        </a:p>
      </dgm:t>
    </dgm:pt>
    <dgm:pt modelId="{4100AA44-5A6D-443D-8ACF-1EE843BF4EE1}" type="pres">
      <dgm:prSet presAssocID="{4750654E-43DF-4511-9AF1-57B58FE5F75F}" presName="parentText" presStyleLbl="node1" presStyleIdx="0" presStyleCnt="1" custScaleY="114282">
        <dgm:presLayoutVars>
          <dgm:chMax val="0"/>
          <dgm:bulletEnabled val="1"/>
        </dgm:presLayoutVars>
      </dgm:prSet>
      <dgm:spPr/>
      <dgm:t>
        <a:bodyPr/>
        <a:lstStyle/>
        <a:p>
          <a:endParaRPr lang="es-CO"/>
        </a:p>
      </dgm:t>
    </dgm:pt>
  </dgm:ptLst>
  <dgm:cxnLst>
    <dgm:cxn modelId="{208B1027-6DDB-47E2-ABA6-C1E3223585EA}" type="presOf" srcId="{10396790-6096-4B78-A314-84E30187681E}" destId="{0671F48F-3C86-4521-97EB-1B065DF230D9}" srcOrd="0" destOrd="0" presId="urn:microsoft.com/office/officeart/2005/8/layout/vList2"/>
    <dgm:cxn modelId="{C3CEF8B6-2188-424F-89ED-93EC793A8242}" srcId="{10396790-6096-4B78-A314-84E30187681E}" destId="{4750654E-43DF-4511-9AF1-57B58FE5F75F}" srcOrd="0" destOrd="0" parTransId="{3E1CB3D7-136F-4383-B10C-0E29DBDC6987}" sibTransId="{744A8B8C-628A-46A4-B35B-2409C03E2E0B}"/>
    <dgm:cxn modelId="{4642A407-4D54-4106-A043-9BD754E6E8B1}" type="presOf" srcId="{4750654E-43DF-4511-9AF1-57B58FE5F75F}" destId="{4100AA44-5A6D-443D-8ACF-1EE843BF4EE1}" srcOrd="0" destOrd="0" presId="urn:microsoft.com/office/officeart/2005/8/layout/vList2"/>
    <dgm:cxn modelId="{64CD997C-16D9-4D69-842D-18373ED83C34}" type="presParOf" srcId="{0671F48F-3C86-4521-97EB-1B065DF230D9}" destId="{4100AA44-5A6D-443D-8ACF-1EE843BF4EE1}"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B37EADE-F854-469D-BD2D-9FA8941F2E8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s-CO"/>
        </a:p>
      </dgm:t>
    </dgm:pt>
    <dgm:pt modelId="{37B1ED3B-E7C1-49F3-B3CC-B01FDBB4B782}">
      <dgm:prSet/>
      <dgm:spPr/>
      <dgm:t>
        <a:bodyPr/>
        <a:lstStyle/>
        <a:p>
          <a:pPr rtl="0"/>
          <a:r>
            <a:rPr lang="es-CO" dirty="0" smtClean="0"/>
            <a:t>“Para otorgarles más poder, se expidió una bula que restablecía la Inquisición. No obstante el odio general que inspiraba, aun en los países católicos, el terrible tribunal fue restablecido por los gobernantes obedientes al papa; y muchas atrocidades demasiado terribles para cometerse a la luz del día, volvieron a perpetrarse en los secretos y obscuros calabozos. </a:t>
          </a:r>
          <a:endParaRPr lang="es-CO" dirty="0"/>
        </a:p>
      </dgm:t>
    </dgm:pt>
    <dgm:pt modelId="{23F757E1-EBC9-4D23-8BF6-812DDDAF47B1}" type="parTrans" cxnId="{4DC2ADE5-F995-4E3D-A0BD-36F9188EE143}">
      <dgm:prSet/>
      <dgm:spPr/>
      <dgm:t>
        <a:bodyPr/>
        <a:lstStyle/>
        <a:p>
          <a:endParaRPr lang="es-CO"/>
        </a:p>
      </dgm:t>
    </dgm:pt>
    <dgm:pt modelId="{A62C7CAA-C997-49D6-8E56-1F7546AB6F55}" type="sibTrans" cxnId="{4DC2ADE5-F995-4E3D-A0BD-36F9188EE143}">
      <dgm:prSet/>
      <dgm:spPr/>
      <dgm:t>
        <a:bodyPr/>
        <a:lstStyle/>
        <a:p>
          <a:endParaRPr lang="es-CO"/>
        </a:p>
      </dgm:t>
    </dgm:pt>
    <dgm:pt modelId="{95AEF7F2-DC05-4C28-B845-D029FF35D3F5}">
      <dgm:prSet/>
      <dgm:spPr/>
      <dgm:t>
        <a:bodyPr/>
        <a:lstStyle/>
        <a:p>
          <a:pPr rtl="0"/>
          <a:r>
            <a:rPr lang="es-CO" dirty="0" smtClean="0"/>
            <a:t>En muchos países, miles y miles de representantes de la flor y nata de la nación, de los más puros y nobles, de los más inteligentes y cultos, de los pastores más piadosos y abnegados, de los ciudadanos más patriotas e industriosos, de los más brillantes literatos, de los artistas de más talento y de los artesanos más expertos, fueron asesinados o se vieron obligados a huir a otras tierras.” </a:t>
          </a:r>
          <a:r>
            <a:rPr lang="es-CO" b="1" u="sng" dirty="0" smtClean="0"/>
            <a:t>(CS 249, 250</a:t>
          </a:r>
          <a:r>
            <a:rPr lang="es-CO" dirty="0" smtClean="0"/>
            <a:t>)</a:t>
          </a:r>
          <a:endParaRPr lang="es-CO" dirty="0"/>
        </a:p>
      </dgm:t>
    </dgm:pt>
    <dgm:pt modelId="{25042E4D-D933-4E1C-AC61-6454D4759E0B}" type="parTrans" cxnId="{96707727-0930-422C-A4B6-C8DAF52C36A8}">
      <dgm:prSet/>
      <dgm:spPr/>
      <dgm:t>
        <a:bodyPr/>
        <a:lstStyle/>
        <a:p>
          <a:endParaRPr lang="es-CO"/>
        </a:p>
      </dgm:t>
    </dgm:pt>
    <dgm:pt modelId="{0A482D49-3C37-4B6C-A5B1-F406823E242E}" type="sibTrans" cxnId="{96707727-0930-422C-A4B6-C8DAF52C36A8}">
      <dgm:prSet/>
      <dgm:spPr/>
      <dgm:t>
        <a:bodyPr/>
        <a:lstStyle/>
        <a:p>
          <a:endParaRPr lang="es-CO"/>
        </a:p>
      </dgm:t>
    </dgm:pt>
    <dgm:pt modelId="{362647AC-D435-4B4A-BBAD-52367E566D42}" type="pres">
      <dgm:prSet presAssocID="{6B37EADE-F854-469D-BD2D-9FA8941F2E87}" presName="linear" presStyleCnt="0">
        <dgm:presLayoutVars>
          <dgm:animLvl val="lvl"/>
          <dgm:resizeHandles val="exact"/>
        </dgm:presLayoutVars>
      </dgm:prSet>
      <dgm:spPr/>
      <dgm:t>
        <a:bodyPr/>
        <a:lstStyle/>
        <a:p>
          <a:endParaRPr lang="es-CO"/>
        </a:p>
      </dgm:t>
    </dgm:pt>
    <dgm:pt modelId="{1D33DDEC-5A0E-40FF-8960-BB9C85845FF0}" type="pres">
      <dgm:prSet presAssocID="{37B1ED3B-E7C1-49F3-B3CC-B01FDBB4B782}" presName="parentText" presStyleLbl="node1" presStyleIdx="0" presStyleCnt="2">
        <dgm:presLayoutVars>
          <dgm:chMax val="0"/>
          <dgm:bulletEnabled val="1"/>
        </dgm:presLayoutVars>
      </dgm:prSet>
      <dgm:spPr/>
      <dgm:t>
        <a:bodyPr/>
        <a:lstStyle/>
        <a:p>
          <a:endParaRPr lang="es-CO"/>
        </a:p>
      </dgm:t>
    </dgm:pt>
    <dgm:pt modelId="{70049E73-D518-43E1-B9DD-379EC92220E7}" type="pres">
      <dgm:prSet presAssocID="{A62C7CAA-C997-49D6-8E56-1F7546AB6F55}" presName="spacer" presStyleCnt="0"/>
      <dgm:spPr/>
    </dgm:pt>
    <dgm:pt modelId="{E50BC969-44D5-484E-B302-7C88D344A10E}" type="pres">
      <dgm:prSet presAssocID="{95AEF7F2-DC05-4C28-B845-D029FF35D3F5}" presName="parentText" presStyleLbl="node1" presStyleIdx="1" presStyleCnt="2">
        <dgm:presLayoutVars>
          <dgm:chMax val="0"/>
          <dgm:bulletEnabled val="1"/>
        </dgm:presLayoutVars>
      </dgm:prSet>
      <dgm:spPr/>
      <dgm:t>
        <a:bodyPr/>
        <a:lstStyle/>
        <a:p>
          <a:endParaRPr lang="es-CO"/>
        </a:p>
      </dgm:t>
    </dgm:pt>
  </dgm:ptLst>
  <dgm:cxnLst>
    <dgm:cxn modelId="{4DC2ADE5-F995-4E3D-A0BD-36F9188EE143}" srcId="{6B37EADE-F854-469D-BD2D-9FA8941F2E87}" destId="{37B1ED3B-E7C1-49F3-B3CC-B01FDBB4B782}" srcOrd="0" destOrd="0" parTransId="{23F757E1-EBC9-4D23-8BF6-812DDDAF47B1}" sibTransId="{A62C7CAA-C997-49D6-8E56-1F7546AB6F55}"/>
    <dgm:cxn modelId="{96707727-0930-422C-A4B6-C8DAF52C36A8}" srcId="{6B37EADE-F854-469D-BD2D-9FA8941F2E87}" destId="{95AEF7F2-DC05-4C28-B845-D029FF35D3F5}" srcOrd="1" destOrd="0" parTransId="{25042E4D-D933-4E1C-AC61-6454D4759E0B}" sibTransId="{0A482D49-3C37-4B6C-A5B1-F406823E242E}"/>
    <dgm:cxn modelId="{5E0FC5BC-EE1B-48B8-98E3-25284F349841}" type="presOf" srcId="{37B1ED3B-E7C1-49F3-B3CC-B01FDBB4B782}" destId="{1D33DDEC-5A0E-40FF-8960-BB9C85845FF0}" srcOrd="0" destOrd="0" presId="urn:microsoft.com/office/officeart/2005/8/layout/vList2"/>
    <dgm:cxn modelId="{CB271FD5-33E6-4B82-8FCD-B541029E99C9}" type="presOf" srcId="{6B37EADE-F854-469D-BD2D-9FA8941F2E87}" destId="{362647AC-D435-4B4A-BBAD-52367E566D42}" srcOrd="0" destOrd="0" presId="urn:microsoft.com/office/officeart/2005/8/layout/vList2"/>
    <dgm:cxn modelId="{E21C914F-EC09-42C3-AA8C-0B8B77465568}" type="presOf" srcId="{95AEF7F2-DC05-4C28-B845-D029FF35D3F5}" destId="{E50BC969-44D5-484E-B302-7C88D344A10E}" srcOrd="0" destOrd="0" presId="urn:microsoft.com/office/officeart/2005/8/layout/vList2"/>
    <dgm:cxn modelId="{E06FA43D-B6A2-417E-9987-FCF036FDD59A}" type="presParOf" srcId="{362647AC-D435-4B4A-BBAD-52367E566D42}" destId="{1D33DDEC-5A0E-40FF-8960-BB9C85845FF0}" srcOrd="0" destOrd="0" presId="urn:microsoft.com/office/officeart/2005/8/layout/vList2"/>
    <dgm:cxn modelId="{02702FD8-3453-4E4C-AC32-F21D510C2B54}" type="presParOf" srcId="{362647AC-D435-4B4A-BBAD-52367E566D42}" destId="{70049E73-D518-43E1-B9DD-379EC92220E7}" srcOrd="1" destOrd="0" presId="urn:microsoft.com/office/officeart/2005/8/layout/vList2"/>
    <dgm:cxn modelId="{37CD94B9-5E1D-46B9-9731-76C8C72A13F6}" type="presParOf" srcId="{362647AC-D435-4B4A-BBAD-52367E566D42}" destId="{E50BC969-44D5-484E-B302-7C88D344A10E}"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33F8233-E620-4145-B21E-6B15B5A71493}"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7896219A-8B38-44DA-B276-27169E660C79}">
      <dgm:prSet custT="1"/>
      <dgm:spPr/>
      <dgm:t>
        <a:bodyPr/>
        <a:lstStyle/>
        <a:p>
          <a:pPr rtl="0"/>
          <a:r>
            <a:rPr lang="es-CO" sz="2400" b="1" u="sng" dirty="0" smtClean="0"/>
            <a:t>LA INFILTRACIÓN</a:t>
          </a:r>
          <a:r>
            <a:rPr lang="es-CO" sz="2000" dirty="0" smtClean="0"/>
            <a:t>. </a:t>
          </a:r>
        </a:p>
        <a:p>
          <a:pPr rtl="0"/>
          <a:r>
            <a:rPr lang="es-CO" sz="2000" b="1" dirty="0" smtClean="0">
              <a:solidFill>
                <a:srgbClr val="FF0000"/>
              </a:solidFill>
            </a:rPr>
            <a:t>Esta perversa estrategia consiste en fingirse adventista, ingresar a la iglesia como cualquier miembro, fingiendo una conversión que nunca existió, y una vez adentro de la misma, comenzar una tarea sutil e insidiosa, en equipo con los otros infiltrados, de acuerdo a los objetivos cuidadosamente planeados por el vaticano. </a:t>
          </a:r>
          <a:endParaRPr lang="es-CO" sz="2000" b="1" dirty="0">
            <a:solidFill>
              <a:srgbClr val="FF0000"/>
            </a:solidFill>
          </a:endParaRPr>
        </a:p>
      </dgm:t>
    </dgm:pt>
    <dgm:pt modelId="{29748F3F-3F3D-4304-9429-A5BD3B9EE698}" type="parTrans" cxnId="{C2BBCBED-AADD-4855-BD4A-B7BC5B800248}">
      <dgm:prSet/>
      <dgm:spPr/>
      <dgm:t>
        <a:bodyPr/>
        <a:lstStyle/>
        <a:p>
          <a:endParaRPr lang="es-CO"/>
        </a:p>
      </dgm:t>
    </dgm:pt>
    <dgm:pt modelId="{7E0FA171-6E81-4912-92EA-1F02D2292188}" type="sibTrans" cxnId="{C2BBCBED-AADD-4855-BD4A-B7BC5B800248}">
      <dgm:prSet/>
      <dgm:spPr/>
      <dgm:t>
        <a:bodyPr/>
        <a:lstStyle/>
        <a:p>
          <a:endParaRPr lang="es-CO"/>
        </a:p>
      </dgm:t>
    </dgm:pt>
    <dgm:pt modelId="{69B4988F-34E8-4AD4-8030-90D5F0971200}">
      <dgm:prSet/>
      <dgm:spPr/>
      <dgm:t>
        <a:bodyPr/>
        <a:lstStyle/>
        <a:p>
          <a:pPr rtl="0"/>
          <a:r>
            <a:rPr lang="es-CO" dirty="0" smtClean="0"/>
            <a:t>Así los infiltrados católicos, con los jesuitas a la cabeza, van escalando posiciones dentro de la Iglesia, apoyándose y votándose unos a otros en las diferentes Juntas, tomando control de las juntas de iglesia, de las Asociaciones, y de todas las instituciones del pueblo adventista. </a:t>
          </a:r>
          <a:endParaRPr lang="es-CO" dirty="0"/>
        </a:p>
      </dgm:t>
    </dgm:pt>
    <dgm:pt modelId="{C9B66CD7-40A0-4387-A981-99FF42BE7041}" type="parTrans" cxnId="{3C441528-F916-407A-87E6-DC0CFE2E782D}">
      <dgm:prSet/>
      <dgm:spPr/>
      <dgm:t>
        <a:bodyPr/>
        <a:lstStyle/>
        <a:p>
          <a:endParaRPr lang="es-CO"/>
        </a:p>
      </dgm:t>
    </dgm:pt>
    <dgm:pt modelId="{A686096F-339C-4F7A-99ED-9D14773928F7}" type="sibTrans" cxnId="{3C441528-F916-407A-87E6-DC0CFE2E782D}">
      <dgm:prSet/>
      <dgm:spPr/>
      <dgm:t>
        <a:bodyPr/>
        <a:lstStyle/>
        <a:p>
          <a:endParaRPr lang="es-CO"/>
        </a:p>
      </dgm:t>
    </dgm:pt>
    <dgm:pt modelId="{1417459B-E1F4-443A-9DC7-62E624553B7E}">
      <dgm:prSet/>
      <dgm:spPr/>
      <dgm:t>
        <a:bodyPr/>
        <a:lstStyle/>
        <a:p>
          <a:pPr rtl="0"/>
          <a:r>
            <a:rPr lang="es-CO" dirty="0" smtClean="0"/>
            <a:t>De esta manera llegarían, poco a poco, al control de la autoridad máxima a nivel mundial de la Iglesia.</a:t>
          </a:r>
          <a:endParaRPr lang="es-CO" dirty="0"/>
        </a:p>
      </dgm:t>
    </dgm:pt>
    <dgm:pt modelId="{3888FEFC-35AE-43E0-8EE8-79A38554DDEE}" type="parTrans" cxnId="{EBF4FE87-8688-4865-87FA-F46448F49758}">
      <dgm:prSet/>
      <dgm:spPr/>
      <dgm:t>
        <a:bodyPr/>
        <a:lstStyle/>
        <a:p>
          <a:endParaRPr lang="es-CO"/>
        </a:p>
      </dgm:t>
    </dgm:pt>
    <dgm:pt modelId="{9F2F21D9-FDCD-4DDE-AC29-EBC8A959C2A2}" type="sibTrans" cxnId="{EBF4FE87-8688-4865-87FA-F46448F49758}">
      <dgm:prSet/>
      <dgm:spPr/>
      <dgm:t>
        <a:bodyPr/>
        <a:lstStyle/>
        <a:p>
          <a:endParaRPr lang="es-CO"/>
        </a:p>
      </dgm:t>
    </dgm:pt>
    <dgm:pt modelId="{2F9E5B4F-EF5A-43A3-BBA6-7890439FF592}" type="pres">
      <dgm:prSet presAssocID="{933F8233-E620-4145-B21E-6B15B5A71493}" presName="Name0" presStyleCnt="0">
        <dgm:presLayoutVars>
          <dgm:chMax val="7"/>
          <dgm:dir/>
          <dgm:animLvl val="lvl"/>
          <dgm:resizeHandles val="exact"/>
        </dgm:presLayoutVars>
      </dgm:prSet>
      <dgm:spPr/>
    </dgm:pt>
    <dgm:pt modelId="{0435F064-8943-4870-932F-14075BBB4053}" type="pres">
      <dgm:prSet presAssocID="{7896219A-8B38-44DA-B276-27169E660C79}" presName="circle1" presStyleLbl="node1" presStyleIdx="0" presStyleCnt="1"/>
      <dgm:spPr>
        <a:blipFill rotWithShape="0">
          <a:blip xmlns:r="http://schemas.openxmlformats.org/officeDocument/2006/relationships" r:embed="rId1"/>
          <a:stretch>
            <a:fillRect/>
          </a:stretch>
        </a:blipFill>
      </dgm:spPr>
    </dgm:pt>
    <dgm:pt modelId="{78E6CDC7-F1E1-44C9-887F-737E92812975}" type="pres">
      <dgm:prSet presAssocID="{7896219A-8B38-44DA-B276-27169E660C79}" presName="space" presStyleCnt="0"/>
      <dgm:spPr/>
    </dgm:pt>
    <dgm:pt modelId="{B04EF5E1-7019-45C0-A490-3BD4E5398340}" type="pres">
      <dgm:prSet presAssocID="{7896219A-8B38-44DA-B276-27169E660C79}" presName="rect1" presStyleLbl="alignAcc1" presStyleIdx="0" presStyleCnt="1"/>
      <dgm:spPr/>
    </dgm:pt>
    <dgm:pt modelId="{40E28615-5FAF-4CDA-AD55-A02F2577E778}" type="pres">
      <dgm:prSet presAssocID="{7896219A-8B38-44DA-B276-27169E660C79}" presName="rect1ParTx" presStyleLbl="alignAcc1" presStyleIdx="0" presStyleCnt="1">
        <dgm:presLayoutVars>
          <dgm:chMax val="1"/>
          <dgm:bulletEnabled val="1"/>
        </dgm:presLayoutVars>
      </dgm:prSet>
      <dgm:spPr/>
    </dgm:pt>
    <dgm:pt modelId="{9B5FB536-86A8-4B16-AC8D-A49E8F0D359F}" type="pres">
      <dgm:prSet presAssocID="{7896219A-8B38-44DA-B276-27169E660C79}" presName="rect1ChTx" presStyleLbl="alignAcc1" presStyleIdx="0" presStyleCnt="1">
        <dgm:presLayoutVars>
          <dgm:bulletEnabled val="1"/>
        </dgm:presLayoutVars>
      </dgm:prSet>
      <dgm:spPr/>
    </dgm:pt>
  </dgm:ptLst>
  <dgm:cxnLst>
    <dgm:cxn modelId="{69CB05A0-1D8D-4FA0-A5D5-289D2A07D63D}" type="presOf" srcId="{69B4988F-34E8-4AD4-8030-90D5F0971200}" destId="{9B5FB536-86A8-4B16-AC8D-A49E8F0D359F}" srcOrd="0" destOrd="0" presId="urn:microsoft.com/office/officeart/2005/8/layout/target3"/>
    <dgm:cxn modelId="{C2BBCBED-AADD-4855-BD4A-B7BC5B800248}" srcId="{933F8233-E620-4145-B21E-6B15B5A71493}" destId="{7896219A-8B38-44DA-B276-27169E660C79}" srcOrd="0" destOrd="0" parTransId="{29748F3F-3F3D-4304-9429-A5BD3B9EE698}" sibTransId="{7E0FA171-6E81-4912-92EA-1F02D2292188}"/>
    <dgm:cxn modelId="{EBF4FE87-8688-4865-87FA-F46448F49758}" srcId="{7896219A-8B38-44DA-B276-27169E660C79}" destId="{1417459B-E1F4-443A-9DC7-62E624553B7E}" srcOrd="1" destOrd="0" parTransId="{3888FEFC-35AE-43E0-8EE8-79A38554DDEE}" sibTransId="{9F2F21D9-FDCD-4DDE-AC29-EBC8A959C2A2}"/>
    <dgm:cxn modelId="{277D25B0-ACE8-4C48-AA1A-B6306BD3FB51}" type="presOf" srcId="{7896219A-8B38-44DA-B276-27169E660C79}" destId="{40E28615-5FAF-4CDA-AD55-A02F2577E778}" srcOrd="1" destOrd="0" presId="urn:microsoft.com/office/officeart/2005/8/layout/target3"/>
    <dgm:cxn modelId="{FFBE4690-6A31-4CD7-9E97-CEB52A561D63}" type="presOf" srcId="{1417459B-E1F4-443A-9DC7-62E624553B7E}" destId="{9B5FB536-86A8-4B16-AC8D-A49E8F0D359F}" srcOrd="0" destOrd="1" presId="urn:microsoft.com/office/officeart/2005/8/layout/target3"/>
    <dgm:cxn modelId="{30A0045E-0534-4D42-B003-25D59397EE26}" type="presOf" srcId="{933F8233-E620-4145-B21E-6B15B5A71493}" destId="{2F9E5B4F-EF5A-43A3-BBA6-7890439FF592}" srcOrd="0" destOrd="0" presId="urn:microsoft.com/office/officeart/2005/8/layout/target3"/>
    <dgm:cxn modelId="{9C7B8197-B1FA-49D2-BCD6-939FB1F0FB3F}" type="presOf" srcId="{7896219A-8B38-44DA-B276-27169E660C79}" destId="{B04EF5E1-7019-45C0-A490-3BD4E5398340}" srcOrd="0" destOrd="0" presId="urn:microsoft.com/office/officeart/2005/8/layout/target3"/>
    <dgm:cxn modelId="{3C441528-F916-407A-87E6-DC0CFE2E782D}" srcId="{7896219A-8B38-44DA-B276-27169E660C79}" destId="{69B4988F-34E8-4AD4-8030-90D5F0971200}" srcOrd="0" destOrd="0" parTransId="{C9B66CD7-40A0-4387-A981-99FF42BE7041}" sibTransId="{A686096F-339C-4F7A-99ED-9D14773928F7}"/>
    <dgm:cxn modelId="{B1D02C4F-E245-4B93-9C7C-C3B2067EE209}" type="presParOf" srcId="{2F9E5B4F-EF5A-43A3-BBA6-7890439FF592}" destId="{0435F064-8943-4870-932F-14075BBB4053}" srcOrd="0" destOrd="0" presId="urn:microsoft.com/office/officeart/2005/8/layout/target3"/>
    <dgm:cxn modelId="{A43C621C-3E10-4E72-A3EB-364D6FF693E5}" type="presParOf" srcId="{2F9E5B4F-EF5A-43A3-BBA6-7890439FF592}" destId="{78E6CDC7-F1E1-44C9-887F-737E92812975}" srcOrd="1" destOrd="0" presId="urn:microsoft.com/office/officeart/2005/8/layout/target3"/>
    <dgm:cxn modelId="{A4C94D1A-CD8D-4D94-A5D2-24420E4337BD}" type="presParOf" srcId="{2F9E5B4F-EF5A-43A3-BBA6-7890439FF592}" destId="{B04EF5E1-7019-45C0-A490-3BD4E5398340}" srcOrd="2" destOrd="0" presId="urn:microsoft.com/office/officeart/2005/8/layout/target3"/>
    <dgm:cxn modelId="{92F57370-DA9F-46E5-A0F2-10BD1C6A574E}" type="presParOf" srcId="{2F9E5B4F-EF5A-43A3-BBA6-7890439FF592}" destId="{40E28615-5FAF-4CDA-AD55-A02F2577E778}" srcOrd="3" destOrd="0" presId="urn:microsoft.com/office/officeart/2005/8/layout/target3"/>
    <dgm:cxn modelId="{B4C8FBB3-D633-4BD5-8F29-732ECAB65380}" type="presParOf" srcId="{2F9E5B4F-EF5A-43A3-BBA6-7890439FF592}" destId="{9B5FB536-86A8-4B16-AC8D-A49E8F0D359F}"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7F43DD-09FB-46DD-A123-2BD9652AACFB}">
      <dsp:nvSpPr>
        <dsp:cNvPr id="0" name=""/>
        <dsp:cNvSpPr/>
      </dsp:nvSpPr>
      <dsp:spPr>
        <a:xfrm>
          <a:off x="0" y="0"/>
          <a:ext cx="4525963" cy="4525963"/>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A8E639-D580-4788-93D8-DCA59EF4E315}">
      <dsp:nvSpPr>
        <dsp:cNvPr id="0" name=""/>
        <dsp:cNvSpPr/>
      </dsp:nvSpPr>
      <dsp:spPr>
        <a:xfrm>
          <a:off x="2262981" y="0"/>
          <a:ext cx="5966618" cy="452596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s-CO" sz="2300" kern="1200" dirty="0" smtClean="0">
              <a:solidFill>
                <a:srgbClr val="FF0000"/>
              </a:solidFill>
            </a:rPr>
            <a:t>Ante la terrible realidad y enorme peligro que representan los jesuitas en el mundo, cabe preguntarse: ¿han tenido que ver con la Iglesia Adventista del Séptimo día, la depositaria de las grandes verdades del tiempo del fin? </a:t>
          </a:r>
          <a:endParaRPr lang="es-CO" sz="2300" kern="1200" dirty="0">
            <a:solidFill>
              <a:srgbClr val="FF0000"/>
            </a:solidFill>
          </a:endParaRPr>
        </a:p>
      </dsp:txBody>
      <dsp:txXfrm>
        <a:off x="2262981" y="0"/>
        <a:ext cx="2983309" cy="4525963"/>
      </dsp:txXfrm>
    </dsp:sp>
    <dsp:sp modelId="{4840575D-83FE-44EE-92DF-09A57FE234BD}">
      <dsp:nvSpPr>
        <dsp:cNvPr id="0" name=""/>
        <dsp:cNvSpPr/>
      </dsp:nvSpPr>
      <dsp:spPr>
        <a:xfrm>
          <a:off x="5246290" y="0"/>
          <a:ext cx="2983309" cy="452596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171450" lvl="1" indent="-171450" algn="l" defTabSz="844550" rtl="0">
            <a:lnSpc>
              <a:spcPct val="90000"/>
            </a:lnSpc>
            <a:spcBef>
              <a:spcPct val="0"/>
            </a:spcBef>
            <a:spcAft>
              <a:spcPct val="15000"/>
            </a:spcAft>
            <a:buChar char="••"/>
          </a:pPr>
          <a:r>
            <a:rPr lang="es-CO" sz="1900" kern="1200" dirty="0" smtClean="0"/>
            <a:t>Lamentablemente, debemos reconocer que sí, ya estaba profetizado por Elena G. De White. </a:t>
          </a:r>
          <a:endParaRPr lang="es-CO" sz="1900" kern="1200" dirty="0"/>
        </a:p>
        <a:p>
          <a:pPr marL="171450" lvl="1" indent="-171450" algn="l" defTabSz="844550" rtl="0">
            <a:lnSpc>
              <a:spcPct val="90000"/>
            </a:lnSpc>
            <a:spcBef>
              <a:spcPct val="0"/>
            </a:spcBef>
            <a:spcAft>
              <a:spcPct val="15000"/>
            </a:spcAft>
            <a:buChar char="••"/>
          </a:pPr>
          <a:endParaRPr lang="es-CO" sz="1900" kern="1200" dirty="0"/>
        </a:p>
        <a:p>
          <a:pPr marL="171450" lvl="1" indent="-171450" algn="l" defTabSz="844550" rtl="0">
            <a:lnSpc>
              <a:spcPct val="90000"/>
            </a:lnSpc>
            <a:spcBef>
              <a:spcPct val="0"/>
            </a:spcBef>
            <a:spcAft>
              <a:spcPct val="15000"/>
            </a:spcAft>
            <a:buChar char="••"/>
          </a:pPr>
          <a:r>
            <a:rPr lang="es-CO" sz="1900" kern="1200" dirty="0" smtClean="0"/>
            <a:t>En 1867 E. de White recibió una notable visión sobre la injerencia católico jesuítica en la Iglesia Adventista, estando en B. Creek. Aparece en el tomo 1 de los “Testimonios para la Iglesia”, en inglés, en la página 577, y la transcribimos a continuación:</a:t>
          </a:r>
          <a:endParaRPr lang="es-CO" sz="1900" kern="1200" dirty="0"/>
        </a:p>
      </dsp:txBody>
      <dsp:txXfrm>
        <a:off x="5246290" y="0"/>
        <a:ext cx="2983309" cy="45259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8576F5-F9C6-4637-87AF-BB53050BC851}">
      <dsp:nvSpPr>
        <dsp:cNvPr id="0" name=""/>
        <dsp:cNvSpPr/>
      </dsp:nvSpPr>
      <dsp:spPr>
        <a:xfrm>
          <a:off x="0" y="326581"/>
          <a:ext cx="8229600" cy="53235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 Esa noche soñé que yo estaba en Battle Creek mirando hacia el lado de afuera de la ventana de la puerta y vi una compañía marchando hacia la casa, de dos en dos. Parecían severos y decididos. </a:t>
          </a:r>
        </a:p>
        <a:p>
          <a:pPr lvl="0" algn="l" defTabSz="1066800" rtl="0">
            <a:lnSpc>
              <a:spcPct val="90000"/>
            </a:lnSpc>
            <a:spcBef>
              <a:spcPct val="0"/>
            </a:spcBef>
            <a:spcAft>
              <a:spcPct val="35000"/>
            </a:spcAft>
          </a:pPr>
          <a:r>
            <a:rPr lang="es-CO" sz="2400" kern="1200" dirty="0" smtClean="0"/>
            <a:t>Yo los conocí bien y me volví a abrir la puerta del salón para recibirlos, pero pensé que debería mirar nuevamente. La escena había cambiada. La compañía ahora presentaba la apariencia de una procesión católica. </a:t>
          </a:r>
        </a:p>
        <a:p>
          <a:pPr lvl="0" algn="l" defTabSz="1066800" rtl="0">
            <a:lnSpc>
              <a:spcPct val="90000"/>
            </a:lnSpc>
            <a:spcBef>
              <a:spcPct val="0"/>
            </a:spcBef>
            <a:spcAft>
              <a:spcPct val="35000"/>
            </a:spcAft>
          </a:pPr>
          <a:r>
            <a:rPr lang="es-CO" sz="2400" kern="1200" dirty="0" smtClean="0"/>
            <a:t>Uno sostenía en su mano una cruz, otro una caña. Y cuando se acercaron, el que estaba cargando una caña hizo un círculo alrededor de la casa, diciendo tres veces: "</a:t>
          </a:r>
          <a:r>
            <a:rPr lang="es-CO" sz="2400" u="sng" kern="1200" dirty="0" smtClean="0"/>
            <a:t>Esta casa está proscripta. Los bienes deben confiscarse</a:t>
          </a:r>
          <a:r>
            <a:rPr lang="es-CO" sz="2400" kern="1200" dirty="0" smtClean="0"/>
            <a:t>. </a:t>
          </a:r>
          <a:r>
            <a:rPr lang="es-CO" sz="2400" u="sng" kern="1200" dirty="0" smtClean="0"/>
            <a:t>Ellos han hablado contra nuestra santa orden". </a:t>
          </a:r>
          <a:endParaRPr lang="es-CO" sz="2400" u="sng" kern="1200" dirty="0"/>
        </a:p>
      </dsp:txBody>
      <dsp:txXfrm>
        <a:off x="259872" y="586453"/>
        <a:ext cx="7709856" cy="48037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C3BD2D-692F-4D17-8730-6CCFA49AA25A}">
      <dsp:nvSpPr>
        <dsp:cNvPr id="0" name=""/>
        <dsp:cNvSpPr/>
      </dsp:nvSpPr>
      <dsp:spPr>
        <a:xfrm>
          <a:off x="0" y="29135"/>
          <a:ext cx="8229600" cy="59904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s-CO" sz="2000" kern="1200" dirty="0" smtClean="0"/>
            <a:t>El terror se apoderó de mí, y corrí atravesando la casa, saliendo por la puerta norte, y me encontré en medio de una compañía, algunos de los cuales yo conocía, pero no me atreví a hablarles una palabra a ellos por temor a ser traicionada. Yo intenté buscar un lugar retirado donde pudiese llorar y orar sin encontrar ojos ávidos e inquisitivos dondequiera me volviese. Frecuentemente repetía: "¡Si tan sólo pudiera entender esto! ¡Si ellos me dijesen lo que he dicho o lo que he hecho! " </a:t>
          </a:r>
        </a:p>
        <a:p>
          <a:pPr lvl="0" algn="l" defTabSz="889000" rtl="0">
            <a:lnSpc>
              <a:spcPct val="90000"/>
            </a:lnSpc>
            <a:spcBef>
              <a:spcPct val="0"/>
            </a:spcBef>
            <a:spcAft>
              <a:spcPct val="35000"/>
            </a:spcAft>
          </a:pPr>
          <a:r>
            <a:rPr lang="es-CO" sz="2000" kern="1200" dirty="0" smtClean="0"/>
            <a:t>“</a:t>
          </a:r>
          <a:r>
            <a:rPr lang="es-CO" sz="2000" u="sng" kern="1200" dirty="0" smtClean="0"/>
            <a:t>Yo lloré y oré mucho cuando vi nuestros bienes confiscados</a:t>
          </a:r>
          <a:r>
            <a:rPr lang="es-CO" sz="2000" kern="1200" dirty="0" smtClean="0"/>
            <a:t>. Traté de leer simpatía o piedad hacia mí en las miradas de los que estaban a mi alrededor, y me fijé en los semblantes de varios de quienes yo pensaba que me hablarían y me conforta-rían si no temiesen ser observados por otros. </a:t>
          </a:r>
          <a:r>
            <a:rPr lang="es-CO" sz="2000" u="sng" kern="1200" dirty="0" smtClean="0"/>
            <a:t>Hice un intento de escapar de la multitud, pero al notar que me estaban vigilando, oculté mis intenciones</a:t>
          </a:r>
          <a:r>
            <a:rPr lang="es-CO" sz="2000" kern="1200" dirty="0" smtClean="0"/>
            <a:t>. Comencé a llorar en voz alta, diciendo: "¡Si me dijeran tan sólo lo que he hecho o lo que he dicho! " </a:t>
          </a:r>
        </a:p>
        <a:p>
          <a:pPr lvl="0" algn="l" defTabSz="889000" rtl="0">
            <a:lnSpc>
              <a:spcPct val="90000"/>
            </a:lnSpc>
            <a:spcBef>
              <a:spcPct val="0"/>
            </a:spcBef>
            <a:spcAft>
              <a:spcPct val="35000"/>
            </a:spcAft>
          </a:pPr>
          <a:r>
            <a:rPr lang="es-CO" sz="2000" kern="1200" dirty="0" smtClean="0"/>
            <a:t>Mi marido que estaba durmiendo en una cama en el mismo cuarto me oyó llorar en voz alta y me despertó. Mi almohada estaba mojada con las lágrimas, y una triste depresión de espíritu estaba sobre mí." </a:t>
          </a:r>
          <a:r>
            <a:rPr lang="es-CO" sz="2000" b="1" kern="1200" dirty="0" smtClean="0"/>
            <a:t>Testimonies for the church, T 1, pp. 577 – 578</a:t>
          </a:r>
          <a:endParaRPr lang="es-CO" sz="2000" b="1" kern="1200" dirty="0"/>
        </a:p>
      </dsp:txBody>
      <dsp:txXfrm>
        <a:off x="292427" y="321562"/>
        <a:ext cx="7644746" cy="540554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ACAE31-69FB-4043-A2BA-C9DCF8021ECB}">
      <dsp:nvSpPr>
        <dsp:cNvPr id="0" name=""/>
        <dsp:cNvSpPr/>
      </dsp:nvSpPr>
      <dsp:spPr>
        <a:xfrm>
          <a:off x="0" y="1842"/>
          <a:ext cx="8229600" cy="318971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u="sng" kern="1200" dirty="0" smtClean="0"/>
            <a:t>Los bienes de EGW son indudablemente sus escritos</a:t>
          </a:r>
          <a:r>
            <a:rPr lang="es-CO" sz="2300" kern="1200" dirty="0" smtClean="0"/>
            <a:t>. Ellos “han hablado contra nuestra santa orden”, obviamente, una orden católica que se apoderaría solapadamente de la Asociación General (en aquella época, en Battle Creek). ¿Contra cuál “santa orden” habló E. de White? No hay confusión posible: contra los jesuitas de Roma. </a:t>
          </a:r>
        </a:p>
        <a:p>
          <a:pPr lvl="0" algn="l" defTabSz="1022350" rtl="0">
            <a:lnSpc>
              <a:spcPct val="90000"/>
            </a:lnSpc>
            <a:spcBef>
              <a:spcPct val="0"/>
            </a:spcBef>
            <a:spcAft>
              <a:spcPct val="35000"/>
            </a:spcAft>
          </a:pPr>
          <a:r>
            <a:rPr lang="es-CO" sz="2300" kern="1200" dirty="0" smtClean="0"/>
            <a:t>Bajo la inspiración del Espíritu Santo, Elena de White escribió (“habló”) lo siguiente de los jesuitas de Roma:</a:t>
          </a:r>
          <a:endParaRPr lang="es-CO" sz="2300" kern="1200" dirty="0"/>
        </a:p>
      </dsp:txBody>
      <dsp:txXfrm>
        <a:off x="155709" y="157551"/>
        <a:ext cx="7918182" cy="2878294"/>
      </dsp:txXfrm>
    </dsp:sp>
    <dsp:sp modelId="{2E0C4FE6-EA97-4714-B114-0AC0B69003C2}">
      <dsp:nvSpPr>
        <dsp:cNvPr id="0" name=""/>
        <dsp:cNvSpPr/>
      </dsp:nvSpPr>
      <dsp:spPr>
        <a:xfrm>
          <a:off x="0" y="3191555"/>
          <a:ext cx="8229600" cy="2639250"/>
        </a:xfrm>
        <a:prstGeom prst="rect">
          <a:avLst/>
        </a:prstGeom>
        <a:solidFill>
          <a:schemeClr val="accent4">
            <a:lumMod val="40000"/>
            <a:lumOff val="60000"/>
          </a:schemeClr>
        </a:solidFill>
        <a:ln>
          <a:noFill/>
        </a:ln>
        <a:effectLst/>
        <a:scene3d>
          <a:camera prst="orthographicFront"/>
          <a:lightRig rig="threePt" dir="t"/>
        </a:scene3d>
        <a:sp3d>
          <a:bevelT prst="angle"/>
        </a:sp3d>
      </dsp:spPr>
      <dsp:style>
        <a:lnRef idx="0">
          <a:scrgbClr r="0" g="0" b="0"/>
        </a:lnRef>
        <a:fillRef idx="0">
          <a:scrgbClr r="0" g="0" b="0"/>
        </a:fillRef>
        <a:effectRef idx="0">
          <a:scrgbClr r="0" g="0" b="0"/>
        </a:effectRef>
        <a:fontRef idx="minor"/>
      </dsp:style>
      <dsp:txBody>
        <a:bodyPr spcFirstLastPara="0" vert="horz" wrap="square" lIns="261290" tIns="25400" rIns="142240" bIns="25400" numCol="1" spcCol="1270" anchor="t" anchorCtr="0">
          <a:noAutofit/>
        </a:bodyPr>
        <a:lstStyle/>
        <a:p>
          <a:pPr marL="171450" lvl="1" indent="-171450" algn="l" defTabSz="800100" rtl="0">
            <a:lnSpc>
              <a:spcPct val="90000"/>
            </a:lnSpc>
            <a:spcBef>
              <a:spcPct val="0"/>
            </a:spcBef>
            <a:spcAft>
              <a:spcPct val="20000"/>
            </a:spcAft>
            <a:buChar char="••"/>
          </a:pPr>
          <a:endParaRPr lang="es-CO" sz="1800" kern="1200" dirty="0"/>
        </a:p>
        <a:p>
          <a:pPr marL="228600" lvl="1" indent="-228600" algn="l" defTabSz="889000" rtl="0">
            <a:lnSpc>
              <a:spcPct val="90000"/>
            </a:lnSpc>
            <a:spcBef>
              <a:spcPct val="0"/>
            </a:spcBef>
            <a:spcAft>
              <a:spcPct val="20000"/>
            </a:spcAft>
            <a:buChar char="••"/>
          </a:pPr>
          <a:r>
            <a:rPr lang="es-CO" sz="2000" kern="1200" dirty="0" smtClean="0"/>
            <a:t>“Pasados los primeros triunfos de la Reforma, Roma reunió nuevas fuerzas con la esperanza de acabar con ella. Entonces fue cuando nació la orden de los jesuitas, que iba a ser el más cruel, el menos escrupuloso y el más formidable de todos los campeones del papado. Libres de todo lazo terrenal y de todo interés humano, insensibles a la voz del afecto natural, sordos a los argumentos de la razón y a la voz de la conciencia, no reconocían los miembros más ley, ni más sujeción que las de su orden, y no tenían más preocupación que la de extender su poderío. </a:t>
          </a:r>
          <a:endParaRPr lang="es-CO" sz="2000" kern="1200" dirty="0"/>
        </a:p>
      </dsp:txBody>
      <dsp:txXfrm>
        <a:off x="0" y="3191555"/>
        <a:ext cx="8229600" cy="26392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5F7F13-5282-461D-B0AF-DF6C58B544D8}">
      <dsp:nvSpPr>
        <dsp:cNvPr id="0" name=""/>
        <dsp:cNvSpPr/>
      </dsp:nvSpPr>
      <dsp:spPr>
        <a:xfrm rot="10800000">
          <a:off x="440439" y="2227"/>
          <a:ext cx="7348720" cy="1720380"/>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8640" tIns="64770" rIns="120904" bIns="64770" numCol="1" spcCol="1270" anchor="ctr" anchorCtr="0">
          <a:noAutofit/>
        </a:bodyPr>
        <a:lstStyle/>
        <a:p>
          <a:pPr lvl="0" algn="ctr" defTabSz="755650" rtl="0">
            <a:lnSpc>
              <a:spcPct val="90000"/>
            </a:lnSpc>
            <a:spcBef>
              <a:spcPct val="0"/>
            </a:spcBef>
            <a:spcAft>
              <a:spcPct val="35000"/>
            </a:spcAft>
          </a:pPr>
          <a:r>
            <a:rPr lang="es-CO" sz="1700" kern="1200" dirty="0" smtClean="0"/>
            <a:t>El Evangelio de Cristo había capacitado a sus adherentes para arrostrar los peligros y soportar los padecimientos, sin desmayar por el frío, el hambre, el trabajo o la miseria, y para sostener con denuedo el estandarte de la verdad frente al potro, al calabozo y a la hoguera. </a:t>
          </a:r>
          <a:endParaRPr lang="es-CO" sz="1700" kern="1200" dirty="0"/>
        </a:p>
      </dsp:txBody>
      <dsp:txXfrm rot="10800000">
        <a:off x="870534" y="2227"/>
        <a:ext cx="6918625" cy="1720380"/>
      </dsp:txXfrm>
    </dsp:sp>
    <dsp:sp modelId="{E1CB6A81-9C60-4F41-9539-E8FC9092C63C}">
      <dsp:nvSpPr>
        <dsp:cNvPr id="0" name=""/>
        <dsp:cNvSpPr/>
      </dsp:nvSpPr>
      <dsp:spPr>
        <a:xfrm>
          <a:off x="2549" y="8"/>
          <a:ext cx="1591971" cy="1720380"/>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E8ED99F-8EDC-4A02-B51C-985B4D42C9B3}">
      <dsp:nvSpPr>
        <dsp:cNvPr id="0" name=""/>
        <dsp:cNvSpPr/>
      </dsp:nvSpPr>
      <dsp:spPr>
        <a:xfrm rot="10800000">
          <a:off x="440439" y="2236153"/>
          <a:ext cx="7348720" cy="1720380"/>
        </a:xfrm>
        <a:prstGeom prst="homePlate">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8640" tIns="76200" rIns="142240" bIns="76200" numCol="1" spcCol="1270" anchor="ctr" anchorCtr="0">
          <a:noAutofit/>
        </a:bodyPr>
        <a:lstStyle/>
        <a:p>
          <a:pPr lvl="0" algn="ctr" defTabSz="889000" rtl="0">
            <a:lnSpc>
              <a:spcPct val="90000"/>
            </a:lnSpc>
            <a:spcBef>
              <a:spcPct val="0"/>
            </a:spcBef>
            <a:spcAft>
              <a:spcPct val="35000"/>
            </a:spcAft>
          </a:pPr>
          <a:r>
            <a:rPr lang="es-CO" sz="2000" b="1" kern="1200" dirty="0" smtClean="0"/>
            <a:t>Para combatir contra estas fuerzas, el jesuitismo inspiraba a sus adeptos un fanatismo tal, que los habilitaba para soportar peligros similares y oponer al poder de la verdad todas las armas del engaño. </a:t>
          </a:r>
          <a:endParaRPr lang="es-CO" sz="2000" b="1" kern="1200" dirty="0"/>
        </a:p>
      </dsp:txBody>
      <dsp:txXfrm rot="10800000">
        <a:off x="870534" y="2236153"/>
        <a:ext cx="6918625" cy="1720380"/>
      </dsp:txXfrm>
    </dsp:sp>
    <dsp:sp modelId="{7F0F4BC7-366F-440D-8D39-84B0838F50B0}">
      <dsp:nvSpPr>
        <dsp:cNvPr id="0" name=""/>
        <dsp:cNvSpPr/>
      </dsp:nvSpPr>
      <dsp:spPr>
        <a:xfrm>
          <a:off x="2549" y="2232248"/>
          <a:ext cx="1591971" cy="1720380"/>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C47E102-F211-4576-9DCF-F4AE73A7CC45}">
      <dsp:nvSpPr>
        <dsp:cNvPr id="0" name=""/>
        <dsp:cNvSpPr/>
      </dsp:nvSpPr>
      <dsp:spPr>
        <a:xfrm rot="10800000">
          <a:off x="440439" y="4470080"/>
          <a:ext cx="7348720" cy="1720380"/>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8640" tIns="60960" rIns="113792" bIns="60960" numCol="1" spcCol="1270" anchor="ctr" anchorCtr="0">
          <a:noAutofit/>
        </a:bodyPr>
        <a:lstStyle/>
        <a:p>
          <a:pPr lvl="0" algn="ctr" defTabSz="711200" rtl="0">
            <a:lnSpc>
              <a:spcPct val="90000"/>
            </a:lnSpc>
            <a:spcBef>
              <a:spcPct val="0"/>
            </a:spcBef>
            <a:spcAft>
              <a:spcPct val="35000"/>
            </a:spcAft>
          </a:pPr>
          <a:r>
            <a:rPr lang="es-CO" sz="1600" kern="1200" dirty="0" smtClean="0"/>
            <a:t>Para ellos ningún crimen era demasiado grande, ninguna mentira demasiado vil, ningún disfraz demasiado difícil de llevar. Ligados por votos de pobreza y de humildad perpetuas, estudiaban el arte de adueñarse de la riqueza y del poder para consagrarlos a la destrucción del protestantismo y al restablecimiento de la supremacía papal."</a:t>
          </a:r>
          <a:endParaRPr lang="es-CO" sz="1600" kern="1200" dirty="0"/>
        </a:p>
      </dsp:txBody>
      <dsp:txXfrm rot="10800000">
        <a:off x="870534" y="4470080"/>
        <a:ext cx="6918625" cy="1720380"/>
      </dsp:txXfrm>
    </dsp:sp>
    <dsp:sp modelId="{308F7EDE-53FB-4697-9BF5-B831D1E7F7D1}">
      <dsp:nvSpPr>
        <dsp:cNvPr id="0" name=""/>
        <dsp:cNvSpPr/>
      </dsp:nvSpPr>
      <dsp:spPr>
        <a:xfrm>
          <a:off x="0" y="4464489"/>
          <a:ext cx="1720380" cy="1720380"/>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00AA44-5A6D-443D-8ACF-1EE843BF4EE1}">
      <dsp:nvSpPr>
        <dsp:cNvPr id="0" name=""/>
        <dsp:cNvSpPr/>
      </dsp:nvSpPr>
      <dsp:spPr>
        <a:xfrm>
          <a:off x="0" y="72020"/>
          <a:ext cx="8229600" cy="590463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s-CO" sz="2300" kern="1200" dirty="0" smtClean="0"/>
            <a:t>Con muy diversos disfraces se introducían los jesuitas en los puestos del estado, elevándose hasta la categoría de </a:t>
          </a:r>
          <a:r>
            <a:rPr lang="es-CO" sz="2300" u="sng" kern="1200" dirty="0" smtClean="0"/>
            <a:t>consejeros</a:t>
          </a:r>
          <a:r>
            <a:rPr lang="es-CO" sz="2300" kern="1200" dirty="0" smtClean="0"/>
            <a:t> de los reyes, y dirigiendo la política de las naciones. Se hacían </a:t>
          </a:r>
          <a:r>
            <a:rPr lang="es-CO" sz="2300" u="sng" kern="1200" dirty="0" smtClean="0"/>
            <a:t>criados</a:t>
          </a:r>
          <a:r>
            <a:rPr lang="es-CO" sz="2300" kern="1200" dirty="0" smtClean="0"/>
            <a:t> para convertirse en espías de sus señores. </a:t>
          </a:r>
        </a:p>
        <a:p>
          <a:pPr lvl="0" algn="ctr" defTabSz="1022350" rtl="0">
            <a:lnSpc>
              <a:spcPct val="90000"/>
            </a:lnSpc>
            <a:spcBef>
              <a:spcPct val="0"/>
            </a:spcBef>
            <a:spcAft>
              <a:spcPct val="35000"/>
            </a:spcAft>
          </a:pPr>
          <a:r>
            <a:rPr lang="es-CO" sz="2300" b="1" kern="1200" dirty="0" smtClean="0">
              <a:solidFill>
                <a:srgbClr val="FFFF00"/>
              </a:solidFill>
            </a:rPr>
            <a:t>Establecían colegios para los hijos de príncipes y nobles, y escuelas para los del pueblo; y los hijos de padres protestantes eran inducidos a observar los ritos romanistas. </a:t>
          </a:r>
        </a:p>
        <a:p>
          <a:pPr lvl="0" algn="ctr" defTabSz="1022350" rtl="0">
            <a:lnSpc>
              <a:spcPct val="90000"/>
            </a:lnSpc>
            <a:spcBef>
              <a:spcPct val="0"/>
            </a:spcBef>
            <a:spcAft>
              <a:spcPct val="35000"/>
            </a:spcAft>
          </a:pPr>
          <a:r>
            <a:rPr lang="es-CO" sz="2300" kern="1200" dirty="0" smtClean="0"/>
            <a:t>Toda la pompa exterior desplegada en el culto de la iglesia de Roma se aplicaba a confundir la mente y ofuscar y embaucar la imaginación, para que los hijos traicionaran aquella libertad por la cual sus padres habían trabajado y derramado su sangre. Los jesuitas se esparcieron rápidamente por toda Europa y doquiera iban lograban reavivar el papismo.”</a:t>
          </a:r>
          <a:endParaRPr lang="es-CO" sz="2300" kern="1200" dirty="0"/>
        </a:p>
      </dsp:txBody>
      <dsp:txXfrm>
        <a:off x="288240" y="360260"/>
        <a:ext cx="7653120" cy="532815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33DDEC-5A0E-40FF-8960-BB9C85845FF0}">
      <dsp:nvSpPr>
        <dsp:cNvPr id="0" name=""/>
        <dsp:cNvSpPr/>
      </dsp:nvSpPr>
      <dsp:spPr>
        <a:xfrm>
          <a:off x="0" y="135343"/>
          <a:ext cx="8229600" cy="29250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kern="1200" dirty="0" smtClean="0"/>
            <a:t>“Para otorgarles más poder, se expidió una bula que restablecía la Inquisición. No obstante el odio general que inspiraba, aun en los países católicos, el terrible tribunal fue restablecido por los gobernantes obedientes al papa; y muchas atrocidades demasiado terribles para cometerse a la luz del día, volvieron a perpetrarse en los secretos y obscuros calabozos. </a:t>
          </a:r>
          <a:endParaRPr lang="es-CO" sz="2500" kern="1200" dirty="0"/>
        </a:p>
      </dsp:txBody>
      <dsp:txXfrm>
        <a:off x="142787" y="278130"/>
        <a:ext cx="7944026" cy="2639426"/>
      </dsp:txXfrm>
    </dsp:sp>
    <dsp:sp modelId="{E50BC969-44D5-484E-B302-7C88D344A10E}">
      <dsp:nvSpPr>
        <dsp:cNvPr id="0" name=""/>
        <dsp:cNvSpPr/>
      </dsp:nvSpPr>
      <dsp:spPr>
        <a:xfrm>
          <a:off x="0" y="3132344"/>
          <a:ext cx="8229600" cy="29250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kern="1200" dirty="0" smtClean="0"/>
            <a:t>En muchos países, miles y miles de representantes de la flor y nata de la nación, de los más puros y nobles, de los más inteligentes y cultos, de los pastores más piadosos y abnegados, de los ciudadanos más patriotas e industriosos, de los más brillantes literatos, de los artistas de más talento y de los artesanos más expertos, fueron asesinados o se vieron obligados a huir a otras tierras.” </a:t>
          </a:r>
          <a:r>
            <a:rPr lang="es-CO" sz="2500" b="1" u="sng" kern="1200" dirty="0" smtClean="0"/>
            <a:t>(CS 249, 250</a:t>
          </a:r>
          <a:r>
            <a:rPr lang="es-CO" sz="2500" kern="1200" dirty="0" smtClean="0"/>
            <a:t>)</a:t>
          </a:r>
          <a:endParaRPr lang="es-CO" sz="2500" kern="1200" dirty="0"/>
        </a:p>
      </dsp:txBody>
      <dsp:txXfrm>
        <a:off x="142787" y="3275131"/>
        <a:ext cx="7944026" cy="263942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35F064-8943-4870-932F-14075BBB4053}">
      <dsp:nvSpPr>
        <dsp:cNvPr id="0" name=""/>
        <dsp:cNvSpPr/>
      </dsp:nvSpPr>
      <dsp:spPr>
        <a:xfrm>
          <a:off x="0" y="319861"/>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4EF5E1-7019-45C0-A490-3BD4E5398340}">
      <dsp:nvSpPr>
        <dsp:cNvPr id="0" name=""/>
        <dsp:cNvSpPr/>
      </dsp:nvSpPr>
      <dsp:spPr>
        <a:xfrm>
          <a:off x="2468880" y="319861"/>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b="1" u="sng" kern="1200" dirty="0" smtClean="0"/>
            <a:t>LA INFILTRACIÓN</a:t>
          </a:r>
          <a:r>
            <a:rPr lang="es-CO" sz="2000" kern="1200" dirty="0" smtClean="0"/>
            <a:t>. </a:t>
          </a:r>
        </a:p>
        <a:p>
          <a:pPr lvl="0" algn="ctr" defTabSz="1066800" rtl="0">
            <a:lnSpc>
              <a:spcPct val="90000"/>
            </a:lnSpc>
            <a:spcBef>
              <a:spcPct val="0"/>
            </a:spcBef>
            <a:spcAft>
              <a:spcPct val="35000"/>
            </a:spcAft>
          </a:pPr>
          <a:r>
            <a:rPr lang="es-CO" sz="2000" b="1" kern="1200" dirty="0" smtClean="0">
              <a:solidFill>
                <a:srgbClr val="FF0000"/>
              </a:solidFill>
            </a:rPr>
            <a:t>Esta perversa estrategia consiste en fingirse adventista, ingresar a la iglesia como cualquier miembro, fingiendo una conversión que nunca existió, y una vez adentro de la misma, comenzar una tarea sutil e insidiosa, en equipo con los otros infiltrados, de acuerdo a los objetivos cuidadosamente planeados por el vaticano. </a:t>
          </a:r>
          <a:endParaRPr lang="es-CO" sz="2000" b="1" kern="1200" dirty="0">
            <a:solidFill>
              <a:srgbClr val="FF0000"/>
            </a:solidFill>
          </a:endParaRPr>
        </a:p>
      </dsp:txBody>
      <dsp:txXfrm>
        <a:off x="2468880" y="319861"/>
        <a:ext cx="2880359" cy="4937760"/>
      </dsp:txXfrm>
    </dsp:sp>
    <dsp:sp modelId="{9B5FB536-86A8-4B16-AC8D-A49E8F0D359F}">
      <dsp:nvSpPr>
        <dsp:cNvPr id="0" name=""/>
        <dsp:cNvSpPr/>
      </dsp:nvSpPr>
      <dsp:spPr>
        <a:xfrm>
          <a:off x="5349240" y="319861"/>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171450" lvl="1" indent="-171450" algn="l" defTabSz="844550" rtl="0">
            <a:lnSpc>
              <a:spcPct val="90000"/>
            </a:lnSpc>
            <a:spcBef>
              <a:spcPct val="0"/>
            </a:spcBef>
            <a:spcAft>
              <a:spcPct val="15000"/>
            </a:spcAft>
            <a:buChar char="••"/>
          </a:pPr>
          <a:r>
            <a:rPr lang="es-CO" sz="1900" kern="1200" dirty="0" smtClean="0"/>
            <a:t>Así los infiltrados católicos, con los jesuitas a la cabeza, van escalando posiciones dentro de la Iglesia, apoyándose y votándose unos a otros en las diferentes Juntas, tomando control de las juntas de iglesia, de las Asociaciones, y de todas las instituciones del pueblo adventista. </a:t>
          </a:r>
          <a:endParaRPr lang="es-CO" sz="1900" kern="1200" dirty="0"/>
        </a:p>
        <a:p>
          <a:pPr marL="171450" lvl="1" indent="-171450" algn="l" defTabSz="844550" rtl="0">
            <a:lnSpc>
              <a:spcPct val="90000"/>
            </a:lnSpc>
            <a:spcBef>
              <a:spcPct val="0"/>
            </a:spcBef>
            <a:spcAft>
              <a:spcPct val="15000"/>
            </a:spcAft>
            <a:buChar char="••"/>
          </a:pPr>
          <a:r>
            <a:rPr lang="es-CO" sz="1900" kern="1200" dirty="0" smtClean="0"/>
            <a:t>De esta manera llegarían, poco a poco, al control de la autoridad máxima a nivel mundial de la Iglesia.</a:t>
          </a:r>
          <a:endParaRPr lang="es-CO" sz="1900" kern="1200" dirty="0"/>
        </a:p>
      </dsp:txBody>
      <dsp:txXfrm>
        <a:off x="5349240" y="319861"/>
        <a:ext cx="2880359" cy="4937760"/>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15/07/2016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15/07/2016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15/07/2016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15/07/2016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15/07/2016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15/07/2016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755576" y="548680"/>
            <a:ext cx="7772400" cy="1800200"/>
          </a:xfrm>
          <a:solidFill>
            <a:schemeClr val="accent3">
              <a:lumMod val="60000"/>
              <a:lumOff val="40000"/>
            </a:schemeClr>
          </a:solidFill>
          <a:scene3d>
            <a:camera prst="orthographicFront"/>
            <a:lightRig rig="threePt" dir="t"/>
          </a:scene3d>
          <a:sp3d>
            <a:bevelT prst="angle"/>
          </a:sp3d>
        </p:spPr>
        <p:txBody>
          <a:bodyPr>
            <a:noAutofit/>
          </a:bodyPr>
          <a:lstStyle/>
          <a:p>
            <a:r>
              <a:rPr lang="es-CO" sz="4000" b="1" dirty="0" smtClean="0"/>
              <a:t>ORDEN JESUITA DEL PAPA FRANSISCO I DENTRO DE LA IGLESIA ADVENTISTA</a:t>
            </a:r>
            <a:endParaRPr lang="es-CO" sz="4000" b="1" dirty="0"/>
          </a:p>
        </p:txBody>
      </p:sp>
      <p:pic>
        <p:nvPicPr>
          <p:cNvPr id="4" name="Picture 2" descr="26323_10151281085327644_560970251_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712" y="2636912"/>
            <a:ext cx="5219700" cy="3600400"/>
          </a:xfrm>
          <a:prstGeom prst="rect">
            <a:avLst/>
          </a:prstGeom>
          <a:noFill/>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4786979"/>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60000"/>
              <a:lumOff val="40000"/>
            </a:schemeClr>
          </a:solidFill>
          <a:scene3d>
            <a:camera prst="orthographicFront"/>
            <a:lightRig rig="threePt" dir="t"/>
          </a:scene3d>
          <a:sp3d>
            <a:bevelT prst="angle"/>
          </a:sp3d>
        </p:spPr>
        <p:txBody>
          <a:bodyPr>
            <a:normAutofit fontScale="90000"/>
          </a:bodyPr>
          <a:lstStyle/>
          <a:p>
            <a:r>
              <a:rPr lang="es-CO" dirty="0"/>
              <a:t>ORDEN JESUITA DEL PAPA FRANSISCO I DENTRO DE LA IGLESIA ADVENTISTA</a:t>
            </a: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3687488655"/>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00941185"/>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972489773"/>
              </p:ext>
            </p:extLst>
          </p:nvPr>
        </p:nvGraphicFramePr>
        <p:xfrm>
          <a:off x="457200" y="548680"/>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31851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3741331029"/>
              </p:ext>
            </p:extLst>
          </p:nvPr>
        </p:nvGraphicFramePr>
        <p:xfrm>
          <a:off x="457200" y="476672"/>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380809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197240480"/>
              </p:ext>
            </p:extLst>
          </p:nvPr>
        </p:nvGraphicFramePr>
        <p:xfrm>
          <a:off x="457200" y="620688"/>
          <a:ext cx="8229600" cy="58326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9945850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33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626980838"/>
              </p:ext>
            </p:extLst>
          </p:nvPr>
        </p:nvGraphicFramePr>
        <p:xfrm>
          <a:off x="457200" y="332656"/>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46332358"/>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67544" y="404664"/>
            <a:ext cx="8229600" cy="1143000"/>
          </a:xfrm>
          <a:solidFill>
            <a:schemeClr val="accent4">
              <a:lumMod val="40000"/>
              <a:lumOff val="60000"/>
            </a:schemeClr>
          </a:solidFill>
          <a:scene3d>
            <a:camera prst="orthographicFront"/>
            <a:lightRig rig="threePt" dir="t"/>
          </a:scene3d>
          <a:sp3d>
            <a:bevelT prst="angle"/>
          </a:sp3d>
        </p:spPr>
        <p:txBody>
          <a:bodyPr>
            <a:normAutofit fontScale="90000"/>
          </a:bodyPr>
          <a:lstStyle/>
          <a:p>
            <a:r>
              <a:rPr lang="es-CO" dirty="0" smtClean="0"/>
              <a:t>Los métodos de crueldad aplicados por los inquisidores jesuitas no tenía limite</a:t>
            </a:r>
            <a:endParaRPr lang="es-CO" dirty="0"/>
          </a:p>
        </p:txBody>
      </p:sp>
      <p:sp>
        <p:nvSpPr>
          <p:cNvPr id="3" name="2 Marcador de contenido"/>
          <p:cNvSpPr>
            <a:spLocks noGrp="1"/>
          </p:cNvSpPr>
          <p:nvPr>
            <p:ph idx="1"/>
          </p:nvPr>
        </p:nvSpPr>
        <p:spPr>
          <a:xfrm>
            <a:off x="457200" y="5373216"/>
            <a:ext cx="8229600" cy="1224136"/>
          </a:xfrm>
          <a:solidFill>
            <a:schemeClr val="accent4">
              <a:lumMod val="40000"/>
              <a:lumOff val="60000"/>
            </a:schemeClr>
          </a:solidFill>
          <a:scene3d>
            <a:camera prst="orthographicFront"/>
            <a:lightRig rig="threePt" dir="t"/>
          </a:scene3d>
          <a:sp3d>
            <a:bevelT prst="angle"/>
          </a:sp3d>
        </p:spPr>
        <p:txBody>
          <a:bodyPr>
            <a:normAutofit/>
          </a:bodyPr>
          <a:lstStyle/>
          <a:p>
            <a:pPr marL="0" indent="0" algn="ctr">
              <a:buNone/>
            </a:pPr>
            <a:r>
              <a:rPr lang="es-CO" dirty="0" smtClean="0"/>
              <a:t>En las imágenes se puede observar algunos métodos de castigo para los fieles hijos de Dios.</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1" y="1988840"/>
            <a:ext cx="3240359" cy="30594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1988840"/>
            <a:ext cx="2664296" cy="3034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4208" y="1988840"/>
            <a:ext cx="2448272" cy="3034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9467329"/>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222092690"/>
              </p:ext>
            </p:extLst>
          </p:nvPr>
        </p:nvGraphicFramePr>
        <p:xfrm>
          <a:off x="457200" y="476672"/>
          <a:ext cx="8229600"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6356446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261407709"/>
              </p:ext>
            </p:extLst>
          </p:nvPr>
        </p:nvGraphicFramePr>
        <p:xfrm>
          <a:off x="457200" y="404664"/>
          <a:ext cx="8229600" cy="6192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66227498"/>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4">
              <a:lumMod val="40000"/>
              <a:lumOff val="60000"/>
            </a:schemeClr>
          </a:solidFill>
          <a:scene3d>
            <a:camera prst="orthographicFront"/>
            <a:lightRig rig="threePt" dir="t"/>
          </a:scene3d>
          <a:sp3d>
            <a:bevelT prst="angle"/>
          </a:sp3d>
        </p:spPr>
        <p:txBody>
          <a:bodyPr>
            <a:noAutofit/>
          </a:bodyPr>
          <a:lstStyle/>
          <a:p>
            <a:r>
              <a:rPr lang="es-CO" sz="3200" dirty="0" smtClean="0">
                <a:latin typeface="Algerian" pitchFamily="82" charset="0"/>
              </a:rPr>
              <a:t>¿Jesuitas </a:t>
            </a:r>
            <a:r>
              <a:rPr lang="es-CO" sz="3200" dirty="0" smtClean="0">
                <a:latin typeface="Algerian" pitchFamily="82" charset="0"/>
              </a:rPr>
              <a:t>en la iglesia </a:t>
            </a:r>
            <a:r>
              <a:rPr lang="es-CO" sz="3200" dirty="0" smtClean="0">
                <a:latin typeface="Algerian" pitchFamily="82" charset="0"/>
              </a:rPr>
              <a:t>adventista?</a:t>
            </a:r>
            <a:endParaRPr lang="es-CO" sz="3200" dirty="0">
              <a:latin typeface="Algerian" pitchFamily="82" charset="0"/>
            </a:endParaRPr>
          </a:p>
        </p:txBody>
      </p:sp>
      <p:sp>
        <p:nvSpPr>
          <p:cNvPr id="3" name="2 Marcador de contenido"/>
          <p:cNvSpPr>
            <a:spLocks noGrp="1"/>
          </p:cNvSpPr>
          <p:nvPr>
            <p:ph idx="1"/>
          </p:nvPr>
        </p:nvSpPr>
        <p:spPr>
          <a:xfrm>
            <a:off x="457200" y="1600200"/>
            <a:ext cx="8229600" cy="2044824"/>
          </a:xfrm>
        </p:spPr>
        <p:txBody>
          <a:bodyPr>
            <a:normAutofit fontScale="70000" lnSpcReduction="20000"/>
          </a:bodyPr>
          <a:lstStyle/>
          <a:p>
            <a:pPr marL="0" indent="0">
              <a:buNone/>
            </a:pPr>
            <a:endParaRPr lang="es-CO" sz="3000" dirty="0" smtClean="0"/>
          </a:p>
          <a:p>
            <a:pPr marL="0" indent="0">
              <a:buNone/>
            </a:pPr>
            <a:r>
              <a:rPr lang="es-CO" sz="3600" dirty="0" smtClean="0"/>
              <a:t>Pero </a:t>
            </a:r>
            <a:r>
              <a:rPr lang="es-CO" sz="3600" dirty="0"/>
              <a:t>podría alguien preguntarse: ¿cómo podrían los jesuitas llegar a tomar el control de la Asociación General Adventista? La respuesta es simple y a la vez sorprendente para quienes no están familiarizados con los métodos de los </a:t>
            </a:r>
            <a:r>
              <a:rPr lang="es-CO" sz="3600" dirty="0" smtClean="0"/>
              <a:t>jesuitas</a:t>
            </a:r>
            <a:r>
              <a:rPr lang="es-CO" sz="3600" dirty="0"/>
              <a:t>.</a:t>
            </a:r>
            <a:endParaRPr lang="es-CO" sz="3600" dirty="0" smtClean="0"/>
          </a:p>
          <a:p>
            <a:pPr marL="0" indent="0">
              <a:buNone/>
            </a:pPr>
            <a:endParaRPr lang="es-CO"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3718754"/>
            <a:ext cx="2376624" cy="28785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23528" y="4188556"/>
            <a:ext cx="5976664" cy="1938992"/>
          </a:xfrm>
          <a:prstGeom prst="rect">
            <a:avLst/>
          </a:prstGeom>
          <a:solidFill>
            <a:schemeClr val="accent4">
              <a:lumMod val="40000"/>
              <a:lumOff val="60000"/>
            </a:schemeClr>
          </a:solidFill>
          <a:scene3d>
            <a:camera prst="orthographicFront"/>
            <a:lightRig rig="threePt" dir="t"/>
          </a:scene3d>
          <a:sp3d>
            <a:bevelT prst="angle"/>
          </a:sp3d>
        </p:spPr>
        <p:txBody>
          <a:bodyPr wrap="square">
            <a:spAutoFit/>
          </a:bodyPr>
          <a:lstStyle/>
          <a:p>
            <a:r>
              <a:rPr lang="es-CO" sz="2400" dirty="0"/>
              <a:t>Noten que lo registrado anteriormente, fue un sueño </a:t>
            </a:r>
            <a:r>
              <a:rPr lang="es-CO" sz="2400" dirty="0" smtClean="0"/>
              <a:t>impresionante </a:t>
            </a:r>
            <a:r>
              <a:rPr lang="es-CO" sz="2400" dirty="0"/>
              <a:t>que Dios le reveló a EGW, profeta de Dios, lo que sucedería al fin del </a:t>
            </a:r>
            <a:r>
              <a:rPr lang="es-CO" sz="2400" dirty="0" smtClean="0"/>
              <a:t>tiempo. Es decir. El cumplimiento de este sueño, está a punto de realizarse.</a:t>
            </a:r>
            <a:endParaRPr lang="es-CO" sz="2400" dirty="0"/>
          </a:p>
        </p:txBody>
      </p:sp>
    </p:spTree>
    <p:extLst>
      <p:ext uri="{BB962C8B-B14F-4D97-AF65-F5344CB8AC3E}">
        <p14:creationId xmlns:p14="http://schemas.microsoft.com/office/powerpoint/2010/main" val="385205728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Veamos un poco sobre los jesuitas. </a:t>
            </a:r>
            <a:endParaRPr lang="es-CO" dirty="0"/>
          </a:p>
        </p:txBody>
      </p:sp>
      <p:sp>
        <p:nvSpPr>
          <p:cNvPr id="3" name="2 Marcador de contenido"/>
          <p:cNvSpPr>
            <a:spLocks noGrp="1"/>
          </p:cNvSpPr>
          <p:nvPr>
            <p:ph idx="1"/>
          </p:nvPr>
        </p:nvSpPr>
        <p:spPr>
          <a:xfrm>
            <a:off x="457200" y="1600200"/>
            <a:ext cx="8229600" cy="5069160"/>
          </a:xfrm>
          <a:solidFill>
            <a:schemeClr val="accent4">
              <a:lumMod val="20000"/>
              <a:lumOff val="80000"/>
            </a:schemeClr>
          </a:solidFill>
          <a:scene3d>
            <a:camera prst="orthographicFront"/>
            <a:lightRig rig="threePt" dir="t"/>
          </a:scene3d>
          <a:sp3d>
            <a:bevelT prst="angle"/>
          </a:sp3d>
        </p:spPr>
        <p:txBody>
          <a:bodyPr>
            <a:normAutofit fontScale="55000" lnSpcReduction="20000"/>
          </a:bodyPr>
          <a:lstStyle/>
          <a:p>
            <a:r>
              <a:rPr lang="es-CO" dirty="0"/>
              <a:t>Con referencia a los orígenes, principios y fines de la "Sociedad de Jesús," cual lo declaran sus mismos miembros, véase la obra titulada Historia de la compañía de Jesús, por Cretinean-Goli, vertida del francés y publicada en Barcelona, en 1853, con aprobación del ordinario. En ella dice que "</a:t>
            </a:r>
            <a:r>
              <a:rPr lang="es-CO" sz="3600" dirty="0">
                <a:latin typeface="Agency FB" pitchFamily="34" charset="0"/>
              </a:rPr>
              <a:t>el que se ofrece espontáneamente a entrar en el noviciado debe al momento renunciar su voluntad propia, su familia y todo cuanto el hombre aprecia sobre la tierra," y que las constituciones de la compañía hacen "de la obediencia más absoluta una palanca cuya acción incesante y universal ha debido preocupar a todos los políticos</a:t>
            </a:r>
            <a:r>
              <a:rPr lang="es-CO" dirty="0"/>
              <a:t>."-</a:t>
            </a:r>
            <a:r>
              <a:rPr lang="es-CO" b="1" dirty="0"/>
              <a:t>Tomo 1, cap. 2, págs. 25, 28.</a:t>
            </a:r>
          </a:p>
          <a:p>
            <a:endParaRPr lang="es-CO" dirty="0"/>
          </a:p>
          <a:p>
            <a:r>
              <a:rPr lang="es-CO" dirty="0"/>
              <a:t>El mismo Ignacio de Loyola dice: "</a:t>
            </a:r>
            <a:r>
              <a:rPr lang="es-CO" sz="3600" dirty="0">
                <a:latin typeface="Agency FB" pitchFamily="34" charset="0"/>
              </a:rPr>
              <a:t>Que cada cual se convenza de que cuantos viven bajo el voto de obediencia deben dejarse llevar y dirigir por la divina Providencia y sus instrumentos, los superiores, tal cual si fueran cadáveres que se dejan llevar a cualquier parte y tratar de cualquier modo, o como el bastón que un anciano tiene en la mano y maneja como le da la gana."</a:t>
            </a:r>
            <a:endParaRPr lang="es-CO" dirty="0">
              <a:latin typeface="Agency FB" pitchFamily="34" charset="0"/>
            </a:endParaRPr>
          </a:p>
          <a:p>
            <a:endParaRPr lang="es-CO" dirty="0"/>
          </a:p>
          <a:p>
            <a:r>
              <a:rPr lang="es-CO" dirty="0"/>
              <a:t>"</a:t>
            </a:r>
            <a:r>
              <a:rPr lang="es-CO" sz="3600" dirty="0">
                <a:latin typeface="Agency FB" pitchFamily="34" charset="0"/>
              </a:rPr>
              <a:t>Esta sumisión absoluta es ennoblecida por lo que la motiva y -prosigue el fundador- debería ser pronta, alegre y constante; ... el religioso obediente cumple gozoso con lo que le han encargado sus superiores para el bien común, seguro de que así corresponde verdaderamente a la voluntad divina</a:t>
            </a:r>
            <a:r>
              <a:rPr lang="es-CO" dirty="0"/>
              <a:t>." -</a:t>
            </a:r>
            <a:r>
              <a:rPr lang="es-CO" b="1" dirty="0"/>
              <a:t>Regulae Societatis </a:t>
            </a:r>
            <a:r>
              <a:rPr lang="es-CO" b="1" dirty="0" smtClean="0"/>
              <a:t>Jesús, </a:t>
            </a:r>
            <a:r>
              <a:rPr lang="es-CO" b="1" dirty="0"/>
              <a:t>Summarium, párrs. 33-36 (ed. de Roma, 1607, págs. 12, 13</a:t>
            </a:r>
            <a:r>
              <a:rPr lang="es-CO" b="1" dirty="0" smtClean="0"/>
              <a:t>). </a:t>
            </a:r>
            <a:endParaRPr lang="es-CO" b="1" dirty="0"/>
          </a:p>
          <a:p>
            <a:endParaRPr lang="es-CO" dirty="0"/>
          </a:p>
          <a:p>
            <a:endParaRPr lang="es-CO" dirty="0"/>
          </a:p>
        </p:txBody>
      </p:sp>
    </p:spTree>
    <p:extLst>
      <p:ext uri="{BB962C8B-B14F-4D97-AF65-F5344CB8AC3E}">
        <p14:creationId xmlns:p14="http://schemas.microsoft.com/office/powerpoint/2010/main" val="2990335122"/>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124744"/>
            <a:ext cx="8229600" cy="4896544"/>
          </a:xfrm>
          <a:solidFill>
            <a:srgbClr val="002060"/>
          </a:solidFill>
          <a:scene3d>
            <a:camera prst="orthographicFront"/>
            <a:lightRig rig="threePt" dir="t"/>
          </a:scene3d>
          <a:sp3d>
            <a:bevelT prst="angle"/>
          </a:sp3d>
        </p:spPr>
        <p:txBody>
          <a:bodyPr/>
          <a:lstStyle/>
          <a:p>
            <a:pPr marL="0" indent="0">
              <a:buNone/>
            </a:pPr>
            <a:endParaRPr lang="es-CO" dirty="0" smtClean="0"/>
          </a:p>
          <a:p>
            <a:pPr marL="0" indent="0">
              <a:buNone/>
            </a:pPr>
            <a:r>
              <a:rPr lang="es-CO" dirty="0" smtClean="0">
                <a:solidFill>
                  <a:srgbClr val="FFFF00"/>
                </a:solidFill>
              </a:rPr>
              <a:t>Pruebas </a:t>
            </a:r>
            <a:r>
              <a:rPr lang="es-CO" dirty="0">
                <a:solidFill>
                  <a:srgbClr val="FFFF00"/>
                </a:solidFill>
              </a:rPr>
              <a:t>de infiltración Jesuita en nuestra iglesia</a:t>
            </a:r>
          </a:p>
          <a:p>
            <a:endParaRPr lang="es-CO" dirty="0">
              <a:solidFill>
                <a:srgbClr val="FFFF00"/>
              </a:solidFill>
            </a:endParaRPr>
          </a:p>
          <a:p>
            <a:pPr marL="0" indent="0" algn="ctr">
              <a:buNone/>
            </a:pPr>
            <a:r>
              <a:rPr lang="es-CO" dirty="0">
                <a:solidFill>
                  <a:srgbClr val="FFFF00"/>
                </a:solidFill>
              </a:rPr>
              <a:t>Lo que Elena de White señala:</a:t>
            </a:r>
          </a:p>
          <a:p>
            <a:endParaRPr lang="es-CO" dirty="0">
              <a:solidFill>
                <a:srgbClr val="FFFF00"/>
              </a:solidFill>
            </a:endParaRPr>
          </a:p>
          <a:p>
            <a:pPr marL="0" indent="0" algn="ctr">
              <a:buNone/>
            </a:pPr>
            <a:r>
              <a:rPr lang="es-CO" dirty="0" smtClean="0">
                <a:solidFill>
                  <a:srgbClr val="FFFF00"/>
                </a:solidFill>
              </a:rPr>
              <a:t>«Pasados </a:t>
            </a:r>
            <a:r>
              <a:rPr lang="es-CO" dirty="0">
                <a:solidFill>
                  <a:srgbClr val="FFFF00"/>
                </a:solidFill>
              </a:rPr>
              <a:t>los primeros triunfos de la Reforma, Roma reunió nuevas fuerzas con la esperanza de acabar con </a:t>
            </a:r>
            <a:r>
              <a:rPr lang="es-CO" dirty="0" smtClean="0">
                <a:solidFill>
                  <a:srgbClr val="FFFF00"/>
                </a:solidFill>
              </a:rPr>
              <a:t>ella» - La Iglesia Adventista. </a:t>
            </a:r>
            <a:endParaRPr lang="es-CO" dirty="0">
              <a:solidFill>
                <a:srgbClr val="FFFF00"/>
              </a:solidFill>
            </a:endParaRPr>
          </a:p>
          <a:p>
            <a:endParaRPr lang="es-CO" dirty="0"/>
          </a:p>
        </p:txBody>
      </p:sp>
    </p:spTree>
    <p:extLst>
      <p:ext uri="{BB962C8B-B14F-4D97-AF65-F5344CB8AC3E}">
        <p14:creationId xmlns:p14="http://schemas.microsoft.com/office/powerpoint/2010/main" val="1155329381"/>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576912788"/>
              </p:ext>
            </p:extLst>
          </p:nvPr>
        </p:nvGraphicFramePr>
        <p:xfrm>
          <a:off x="457200" y="548680"/>
          <a:ext cx="8229600" cy="55774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07886866"/>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3">
              <a:lumMod val="20000"/>
              <a:lumOff val="80000"/>
            </a:schemeClr>
          </a:solidFill>
          <a:scene3d>
            <a:camera prst="orthographicFront"/>
            <a:lightRig rig="threePt" dir="t"/>
          </a:scene3d>
          <a:sp3d>
            <a:bevelT prst="angle"/>
          </a:sp3d>
        </p:spPr>
        <p:txBody>
          <a:bodyPr>
            <a:normAutofit fontScale="70000" lnSpcReduction="20000"/>
          </a:bodyPr>
          <a:lstStyle/>
          <a:p>
            <a:pPr marL="0" indent="0" algn="ctr">
              <a:buNone/>
            </a:pPr>
            <a:r>
              <a:rPr lang="es-CO" dirty="0"/>
              <a:t>Digamos de paso que esta estrategia satánica no es nueva ni fueron los jesuitas los primeros en utilizarla. </a:t>
            </a:r>
            <a:endParaRPr lang="es-CO" dirty="0" smtClean="0"/>
          </a:p>
          <a:p>
            <a:endParaRPr lang="es-CO" dirty="0"/>
          </a:p>
          <a:p>
            <a:pPr marL="0" indent="0" algn="ctr">
              <a:buNone/>
            </a:pPr>
            <a:r>
              <a:rPr lang="es-CO" dirty="0" smtClean="0"/>
              <a:t>Jesús lo profetizó </a:t>
            </a:r>
            <a:r>
              <a:rPr lang="es-CO" dirty="0"/>
              <a:t>en </a:t>
            </a:r>
            <a:r>
              <a:rPr lang="es-CO" b="1" dirty="0">
                <a:solidFill>
                  <a:srgbClr val="FF0000"/>
                </a:solidFill>
              </a:rPr>
              <a:t>Mat.13:24- 30</a:t>
            </a:r>
            <a:r>
              <a:rPr lang="es-CO" dirty="0"/>
              <a:t>. </a:t>
            </a:r>
            <a:r>
              <a:rPr lang="es-CO" dirty="0" smtClean="0"/>
              <a:t>Otra </a:t>
            </a:r>
            <a:r>
              <a:rPr lang="es-CO" dirty="0"/>
              <a:t>parábola les propuso, diciendo: </a:t>
            </a:r>
            <a:r>
              <a:rPr lang="es-CO" sz="3400" dirty="0">
                <a:latin typeface="Agency FB" pitchFamily="34" charset="0"/>
              </a:rPr>
              <a:t>El reino de los cielos es semejante al hombre que siembra buena simiente en su campo: </a:t>
            </a:r>
            <a:r>
              <a:rPr lang="es-CO" sz="3400" dirty="0" smtClean="0">
                <a:latin typeface="Agency FB" pitchFamily="34" charset="0"/>
              </a:rPr>
              <a:t>25 </a:t>
            </a:r>
            <a:r>
              <a:rPr lang="es-CO" sz="3400" dirty="0">
                <a:latin typeface="Agency FB" pitchFamily="34" charset="0"/>
              </a:rPr>
              <a:t>Mas durmiendo los hombres, vino su enemigo, y sembró cizaña entre el trigo, y se </a:t>
            </a:r>
            <a:r>
              <a:rPr lang="es-CO" sz="3400" dirty="0" smtClean="0">
                <a:latin typeface="Agency FB" pitchFamily="34" charset="0"/>
              </a:rPr>
              <a:t>fue. </a:t>
            </a:r>
          </a:p>
          <a:p>
            <a:pPr marL="0" indent="0" algn="ctr">
              <a:buNone/>
            </a:pPr>
            <a:r>
              <a:rPr lang="es-CO" sz="3400" dirty="0" smtClean="0">
                <a:latin typeface="Agency FB" pitchFamily="34" charset="0"/>
              </a:rPr>
              <a:t>26 </a:t>
            </a:r>
            <a:r>
              <a:rPr lang="es-CO" sz="3400" dirty="0">
                <a:latin typeface="Agency FB" pitchFamily="34" charset="0"/>
              </a:rPr>
              <a:t>Y como la hierba salió é hizo fruto, entonces apareció también la cizaña</a:t>
            </a:r>
            <a:r>
              <a:rPr lang="es-CO" sz="3400" dirty="0" smtClean="0">
                <a:latin typeface="Agency FB" pitchFamily="34" charset="0"/>
              </a:rPr>
              <a:t>. </a:t>
            </a:r>
            <a:r>
              <a:rPr lang="es-CO" sz="3400" dirty="0">
                <a:latin typeface="Agency FB" pitchFamily="34" charset="0"/>
              </a:rPr>
              <a:t>27 Y llegándose los siervos del padre de la familia, le dijeron: Señor, ¿no sembraste buena simiente en tu campo? ¿de dónde, pues, tiene cizaña</a:t>
            </a:r>
            <a:r>
              <a:rPr lang="es-CO" sz="3400" dirty="0" smtClean="0">
                <a:latin typeface="Agency FB" pitchFamily="34" charset="0"/>
              </a:rPr>
              <a:t>? </a:t>
            </a:r>
            <a:r>
              <a:rPr lang="es-CO" sz="3400" dirty="0">
                <a:latin typeface="Agency FB" pitchFamily="34" charset="0"/>
              </a:rPr>
              <a:t>28 Y él les dijo: Un hombre enemigo ha hecho esto. Y los siervos le dijeron: ¿Quieres, pues, que vayamos y la cojamos</a:t>
            </a:r>
            <a:r>
              <a:rPr lang="es-CO" sz="3400" dirty="0" smtClean="0">
                <a:latin typeface="Agency FB" pitchFamily="34" charset="0"/>
              </a:rPr>
              <a:t>? </a:t>
            </a:r>
            <a:r>
              <a:rPr lang="es-CO" sz="3400" dirty="0">
                <a:latin typeface="Agency FB" pitchFamily="34" charset="0"/>
              </a:rPr>
              <a:t>29 Y él dijo: No; porque cogiendo la cizaña, no arranquéis también con ella el trigo</a:t>
            </a:r>
            <a:r>
              <a:rPr lang="es-CO" sz="3400" dirty="0" smtClean="0">
                <a:latin typeface="Agency FB" pitchFamily="34" charset="0"/>
              </a:rPr>
              <a:t>. </a:t>
            </a:r>
          </a:p>
          <a:p>
            <a:pPr marL="0" indent="0" algn="ctr">
              <a:buNone/>
            </a:pPr>
            <a:r>
              <a:rPr lang="es-CO" sz="3400" dirty="0" smtClean="0">
                <a:latin typeface="Agency FB" pitchFamily="34" charset="0"/>
              </a:rPr>
              <a:t>30 </a:t>
            </a:r>
            <a:r>
              <a:rPr lang="es-CO" sz="3400" dirty="0">
                <a:latin typeface="Agency FB" pitchFamily="34" charset="0"/>
              </a:rPr>
              <a:t>Dejad crecer juntamente lo uno y lo otro hasta la siega; y al tiempo de la siega yo diré á los segadores: Coged primero la cizaña, y atadla en manojos para quemarla; mas recoged el trigo en mi alfolí</a:t>
            </a:r>
            <a:r>
              <a:rPr lang="es-CO" sz="3400" dirty="0" smtClean="0">
                <a:latin typeface="Agency FB" pitchFamily="34" charset="0"/>
              </a:rPr>
              <a:t>. </a:t>
            </a:r>
          </a:p>
          <a:p>
            <a:pPr marL="0" indent="0" algn="ctr">
              <a:buNone/>
            </a:pPr>
            <a:endParaRPr lang="es-CO" dirty="0"/>
          </a:p>
          <a:p>
            <a:pPr marL="0" indent="0" algn="ctr">
              <a:buNone/>
            </a:pPr>
            <a:r>
              <a:rPr lang="es-CO" dirty="0" smtClean="0"/>
              <a:t>Por tanto, la iglesia tendría que sufrir las consecuencias de esta infiltración satánica, hasta el fin del tiempo, durante los últimos dos mil años de pecado, después de Cristo, hasta la 2VC. </a:t>
            </a:r>
          </a:p>
          <a:p>
            <a:endParaRPr lang="es-CO" dirty="0"/>
          </a:p>
        </p:txBody>
      </p:sp>
    </p:spTree>
    <p:extLst>
      <p:ext uri="{BB962C8B-B14F-4D97-AF65-F5344CB8AC3E}">
        <p14:creationId xmlns:p14="http://schemas.microsoft.com/office/powerpoint/2010/main" val="2785229047"/>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3">
              <a:lumMod val="20000"/>
              <a:lumOff val="80000"/>
            </a:schemeClr>
          </a:solidFill>
          <a:scene3d>
            <a:camera prst="orthographicFront"/>
            <a:lightRig rig="threePt" dir="t"/>
          </a:scene3d>
          <a:sp3d>
            <a:bevelT prst="angle"/>
          </a:sp3d>
        </p:spPr>
        <p:txBody>
          <a:bodyPr>
            <a:normAutofit fontScale="92500" lnSpcReduction="20000"/>
          </a:bodyPr>
          <a:lstStyle/>
          <a:p>
            <a:pPr marL="0" indent="0" algn="ctr">
              <a:buNone/>
            </a:pPr>
            <a:r>
              <a:rPr lang="es-CO" dirty="0"/>
              <a:t>Ya los judíos la utilizaron contra la iglesia cristiana en el primer siglo de esta era, y los apóstoles la denuncian claramente:</a:t>
            </a:r>
          </a:p>
          <a:p>
            <a:pPr marL="0" indent="0" algn="ctr">
              <a:buNone/>
            </a:pPr>
            <a:endParaRPr lang="es-CO" dirty="0" smtClean="0"/>
          </a:p>
          <a:p>
            <a:pPr marL="0" indent="0" algn="ctr">
              <a:buNone/>
            </a:pPr>
            <a:r>
              <a:rPr lang="es-CO" dirty="0" smtClean="0">
                <a:solidFill>
                  <a:srgbClr val="FF0000"/>
                </a:solidFill>
              </a:rPr>
              <a:t>Gálatas </a:t>
            </a:r>
            <a:r>
              <a:rPr lang="es-CO" dirty="0">
                <a:solidFill>
                  <a:srgbClr val="FF0000"/>
                </a:solidFill>
              </a:rPr>
              <a:t>2: 4</a:t>
            </a:r>
            <a:r>
              <a:rPr lang="es-CO" dirty="0" smtClean="0">
                <a:solidFill>
                  <a:srgbClr val="FF0000"/>
                </a:solidFill>
              </a:rPr>
              <a:t>:</a:t>
            </a:r>
          </a:p>
          <a:p>
            <a:pPr marL="0" indent="0" algn="ctr">
              <a:buNone/>
            </a:pPr>
            <a:r>
              <a:rPr lang="es-CO" dirty="0" smtClean="0"/>
              <a:t> </a:t>
            </a:r>
            <a:r>
              <a:rPr lang="es-CO" dirty="0"/>
              <a:t>“</a:t>
            </a:r>
            <a:r>
              <a:rPr lang="es-CO" dirty="0">
                <a:latin typeface="Agency FB" pitchFamily="34" charset="0"/>
              </a:rPr>
              <a:t>y esto a pesar de los falsos hermanos introducidos a escondidas, que entraban para espiar nuestra libertad que tenemos en Cristo Jesús, para reducirnos a esclavitud</a:t>
            </a:r>
            <a:r>
              <a:rPr lang="es-CO" dirty="0"/>
              <a:t>,”</a:t>
            </a:r>
          </a:p>
          <a:p>
            <a:pPr marL="0" indent="0" algn="ctr">
              <a:buNone/>
            </a:pPr>
            <a:endParaRPr lang="es-CO" dirty="0" smtClean="0"/>
          </a:p>
          <a:p>
            <a:pPr marL="0" indent="0" algn="ctr">
              <a:buNone/>
            </a:pPr>
            <a:r>
              <a:rPr lang="es-CO" dirty="0" smtClean="0">
                <a:solidFill>
                  <a:srgbClr val="FF0000"/>
                </a:solidFill>
              </a:rPr>
              <a:t>2 Corintios </a:t>
            </a:r>
            <a:r>
              <a:rPr lang="es-CO" dirty="0">
                <a:solidFill>
                  <a:srgbClr val="FF0000"/>
                </a:solidFill>
              </a:rPr>
              <a:t>11: 13 – 15</a:t>
            </a:r>
            <a:r>
              <a:rPr lang="es-CO" dirty="0" smtClean="0">
                <a:solidFill>
                  <a:srgbClr val="FF0000"/>
                </a:solidFill>
              </a:rPr>
              <a:t>:</a:t>
            </a:r>
          </a:p>
          <a:p>
            <a:pPr marL="0" indent="0" algn="ctr">
              <a:buNone/>
            </a:pPr>
            <a:r>
              <a:rPr lang="es-CO" dirty="0" smtClean="0"/>
              <a:t> </a:t>
            </a:r>
            <a:r>
              <a:rPr lang="es-CO" dirty="0"/>
              <a:t>“</a:t>
            </a:r>
            <a:r>
              <a:rPr lang="es-CO" dirty="0">
                <a:latin typeface="Agency FB" pitchFamily="34" charset="0"/>
              </a:rPr>
              <a:t>Porque éstos son falsos apóstoles, obreros fraudulentos, que se disfrazan como apóstoles de Cristo. Y no es maravilla, porque el mismo Satanás se disfraza como ángel de luz. Así que, no es extraño si también sus ministros se disfrazan como ministros de justicia; cuyo fin será conforme a sus obras</a:t>
            </a:r>
            <a:r>
              <a:rPr lang="es-CO" dirty="0"/>
              <a:t>.”</a:t>
            </a:r>
          </a:p>
          <a:p>
            <a:endParaRPr lang="es-CO" dirty="0"/>
          </a:p>
          <a:p>
            <a:endParaRPr lang="es-CO" dirty="0"/>
          </a:p>
          <a:p>
            <a:endParaRPr lang="es-CO" dirty="0"/>
          </a:p>
        </p:txBody>
      </p:sp>
    </p:spTree>
    <p:extLst>
      <p:ext uri="{BB962C8B-B14F-4D97-AF65-F5344CB8AC3E}">
        <p14:creationId xmlns:p14="http://schemas.microsoft.com/office/powerpoint/2010/main" val="190401132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3">
              <a:lumMod val="20000"/>
              <a:lumOff val="80000"/>
            </a:schemeClr>
          </a:solidFill>
          <a:scene3d>
            <a:camera prst="orthographicFront"/>
            <a:lightRig rig="threePt" dir="t"/>
          </a:scene3d>
          <a:sp3d>
            <a:bevelT prst="angle"/>
          </a:sp3d>
        </p:spPr>
        <p:txBody>
          <a:bodyPr>
            <a:normAutofit fontScale="85000" lnSpcReduction="20000"/>
          </a:bodyPr>
          <a:lstStyle/>
          <a:p>
            <a:pPr marL="0" indent="0" algn="ctr">
              <a:buNone/>
            </a:pPr>
            <a:r>
              <a:rPr lang="es-CO" dirty="0">
                <a:solidFill>
                  <a:srgbClr val="FF0000"/>
                </a:solidFill>
              </a:rPr>
              <a:t>Judas 4: </a:t>
            </a:r>
            <a:endParaRPr lang="es-CO" dirty="0" smtClean="0">
              <a:solidFill>
                <a:srgbClr val="FF0000"/>
              </a:solidFill>
            </a:endParaRPr>
          </a:p>
          <a:p>
            <a:pPr marL="0" indent="0" algn="ctr">
              <a:buNone/>
            </a:pPr>
            <a:r>
              <a:rPr lang="es-CO" dirty="0" smtClean="0"/>
              <a:t>“</a:t>
            </a:r>
            <a:r>
              <a:rPr lang="es-CO" dirty="0">
                <a:latin typeface="Agency FB" pitchFamily="34" charset="0"/>
              </a:rPr>
              <a:t>Porque algunos hombres han entrado encubiertamente, los que desde antes habían sido destinados para esta condenación, hombres impíos, que convierten en libertinaje la gracia de nuestro Dios, y niegan a Dios el único soberano, y a nuestro Señor Jesucristo</a:t>
            </a:r>
            <a:r>
              <a:rPr lang="es-CO" dirty="0"/>
              <a:t>.”</a:t>
            </a:r>
          </a:p>
          <a:p>
            <a:endParaRPr lang="es-CO" dirty="0" smtClean="0"/>
          </a:p>
          <a:p>
            <a:pPr marL="0" indent="0" algn="ctr">
              <a:buNone/>
            </a:pPr>
            <a:r>
              <a:rPr lang="es-CO" dirty="0" smtClean="0"/>
              <a:t>Pero </a:t>
            </a:r>
            <a:r>
              <a:rPr lang="es-CO" dirty="0"/>
              <a:t>la iglesia primitiva supo enfrentar y rechazar a los infiltrados, neutralizando así su nefasta influencia. Jesús elogió la iglesia cristiana primitiva por esta actitud, de reconocer, poner de manifiesto y rechazar a todo falso apóstol, a todo infiltrado:</a:t>
            </a:r>
          </a:p>
          <a:p>
            <a:pPr marL="0" indent="0" algn="ctr">
              <a:buNone/>
            </a:pPr>
            <a:endParaRPr lang="es-CO" dirty="0" smtClean="0"/>
          </a:p>
          <a:p>
            <a:pPr marL="0" indent="0" algn="ctr">
              <a:buNone/>
            </a:pPr>
            <a:r>
              <a:rPr lang="es-CO" dirty="0" smtClean="0">
                <a:solidFill>
                  <a:srgbClr val="FF0000"/>
                </a:solidFill>
              </a:rPr>
              <a:t>Apoc </a:t>
            </a:r>
            <a:r>
              <a:rPr lang="es-CO" dirty="0">
                <a:solidFill>
                  <a:srgbClr val="FF0000"/>
                </a:solidFill>
              </a:rPr>
              <a:t>2: 2: </a:t>
            </a:r>
            <a:endParaRPr lang="es-CO" dirty="0" smtClean="0">
              <a:solidFill>
                <a:srgbClr val="FF0000"/>
              </a:solidFill>
            </a:endParaRPr>
          </a:p>
          <a:p>
            <a:pPr marL="0" indent="0" algn="ctr">
              <a:buNone/>
            </a:pPr>
            <a:r>
              <a:rPr lang="es-CO" dirty="0" smtClean="0"/>
              <a:t>"</a:t>
            </a:r>
            <a:r>
              <a:rPr lang="es-CO" dirty="0">
                <a:latin typeface="Agency FB" pitchFamily="34" charset="0"/>
              </a:rPr>
              <a:t>Yo conozco tus obras, y tu arduo trabajo y paciencia; y que no puedes soportar a los malos, y has probado a los que se dicen ser apóstoles y no lo son, y los has hallado mentirosos</a:t>
            </a:r>
            <a:r>
              <a:rPr lang="es-CO" dirty="0"/>
              <a:t>;”</a:t>
            </a:r>
          </a:p>
          <a:p>
            <a:endParaRPr lang="es-CO" dirty="0"/>
          </a:p>
        </p:txBody>
      </p:sp>
    </p:spTree>
    <p:extLst>
      <p:ext uri="{BB962C8B-B14F-4D97-AF65-F5344CB8AC3E}">
        <p14:creationId xmlns:p14="http://schemas.microsoft.com/office/powerpoint/2010/main" val="2052672754"/>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552728"/>
          </a:xfrm>
          <a:solidFill>
            <a:srgbClr val="002060"/>
          </a:solidFill>
        </p:spPr>
        <p:txBody>
          <a:bodyPr>
            <a:normAutofit fontScale="70000" lnSpcReduction="20000"/>
          </a:bodyPr>
          <a:lstStyle/>
          <a:p>
            <a:pPr marL="0" marR="0" indent="0" algn="ctr">
              <a:spcBef>
                <a:spcPts val="0"/>
              </a:spcBef>
              <a:spcAft>
                <a:spcPts val="0"/>
              </a:spcAft>
              <a:buNone/>
            </a:pPr>
            <a:r>
              <a:rPr lang="es-CO" dirty="0">
                <a:solidFill>
                  <a:srgbClr val="FFFF00"/>
                </a:solidFill>
                <a:latin typeface="Palatino Linotype"/>
              </a:rPr>
              <a:t>Al tomar control los jesuitas de Roma del liderazgo máximo adventista, lógicamente, ocurrirían muchos cambios lamentables dentro de todos los niveles de la iglesia adventista. Es obvio que, llegado el tiempo del cumplimiento de esta visión, los jesuitas, junto con todo su equipo de subalternos católicos que también se infiltrarían en la Iglesia Adventista, no sólo tomarían el control de la Asociación General, sino de todos los centros adventistas en el mundo (Asociaciones, Uniones, Divisiones, Iglesias, Instituciones diversas, etc.) No nos olvidemos que tienen muchos recursos, tanto humanos como monetarios.</a:t>
            </a:r>
            <a:endParaRPr lang="es-CO" dirty="0">
              <a:solidFill>
                <a:srgbClr val="FFFF00"/>
              </a:solidFill>
              <a:latin typeface="Arial"/>
            </a:endParaRPr>
          </a:p>
          <a:p>
            <a:pPr marL="0" marR="0" algn="just">
              <a:spcBef>
                <a:spcPts val="0"/>
              </a:spcBef>
              <a:spcAft>
                <a:spcPts val="0"/>
              </a:spcAft>
            </a:pPr>
            <a:endParaRPr lang="es-CO" dirty="0" smtClean="0">
              <a:solidFill>
                <a:srgbClr val="0A0A0A"/>
              </a:solidFill>
              <a:latin typeface="Palatino Linotype"/>
            </a:endParaRPr>
          </a:p>
          <a:p>
            <a:pPr marL="0" marR="0" indent="0" algn="ctr">
              <a:spcBef>
                <a:spcPts val="0"/>
              </a:spcBef>
              <a:spcAft>
                <a:spcPts val="0"/>
              </a:spcAft>
              <a:buNone/>
            </a:pPr>
            <a:r>
              <a:rPr lang="es-CO" dirty="0" smtClean="0">
                <a:solidFill>
                  <a:schemeClr val="bg1"/>
                </a:solidFill>
                <a:latin typeface="Palatino Linotype"/>
              </a:rPr>
              <a:t>¿</a:t>
            </a:r>
            <a:r>
              <a:rPr lang="es-CO" dirty="0">
                <a:solidFill>
                  <a:schemeClr val="bg1"/>
                </a:solidFill>
                <a:latin typeface="Palatino Linotype"/>
              </a:rPr>
              <a:t>Podemos encontrar hoy las huellas de su trabajo destructor dentro de la Iglesia Adventista</a:t>
            </a:r>
            <a:r>
              <a:rPr lang="es-CO" dirty="0" smtClean="0">
                <a:solidFill>
                  <a:schemeClr val="bg1"/>
                </a:solidFill>
                <a:latin typeface="Palatino Linotype"/>
              </a:rPr>
              <a:t>?</a:t>
            </a:r>
          </a:p>
          <a:p>
            <a:pPr marL="0" marR="0" indent="0" algn="ctr">
              <a:spcBef>
                <a:spcPts val="0"/>
              </a:spcBef>
              <a:spcAft>
                <a:spcPts val="0"/>
              </a:spcAft>
              <a:buNone/>
            </a:pPr>
            <a:endParaRPr lang="es-CO" dirty="0">
              <a:solidFill>
                <a:schemeClr val="bg1"/>
              </a:solidFill>
              <a:latin typeface="Palatino Linotype"/>
            </a:endParaRPr>
          </a:p>
          <a:p>
            <a:pPr marL="0" marR="0" indent="0" algn="ctr">
              <a:spcBef>
                <a:spcPts val="0"/>
              </a:spcBef>
              <a:spcAft>
                <a:spcPts val="0"/>
              </a:spcAft>
              <a:buNone/>
            </a:pPr>
            <a:r>
              <a:rPr lang="es-CO" dirty="0" smtClean="0">
                <a:solidFill>
                  <a:srgbClr val="FFFF00"/>
                </a:solidFill>
                <a:latin typeface="Palatino Linotype"/>
              </a:rPr>
              <a:t> </a:t>
            </a:r>
            <a:r>
              <a:rPr lang="es-CO" dirty="0">
                <a:solidFill>
                  <a:srgbClr val="FFFF00"/>
                </a:solidFill>
                <a:latin typeface="Palatino Linotype"/>
              </a:rPr>
              <a:t>SI; estrategias que difieren un poco entre sí, de acuerdo a las características de la iglesia en cada lugar, pero que llevan siempre al mismo fin: hacer desaparecer la verdadera espiritualidad y consagración entre los adventistas, acercar a Roma lo más posible a la iglesia adventista, </a:t>
            </a:r>
            <a:r>
              <a:rPr lang="es-CO" u="sng" dirty="0">
                <a:solidFill>
                  <a:srgbClr val="FFFF00"/>
                </a:solidFill>
                <a:latin typeface="Palatino Linotype"/>
              </a:rPr>
              <a:t>impedir de todas maneras la predicación de los mensajes de los tres ángeles</a:t>
            </a:r>
            <a:r>
              <a:rPr lang="es-CO" dirty="0">
                <a:solidFill>
                  <a:srgbClr val="FFFF00"/>
                </a:solidFill>
                <a:latin typeface="Palatino Linotype"/>
              </a:rPr>
              <a:t>, y finalmente, preparar a la Iglesia para la aceptación de la obra cumbre del papado: la ley dominical, con lo cual la iglesia adventista renegará del sábado, tal como también E. de White lo profetizó.</a:t>
            </a:r>
            <a:endParaRPr lang="es-CO" dirty="0">
              <a:solidFill>
                <a:srgbClr val="FFFF00"/>
              </a:solidFill>
              <a:latin typeface="Arial"/>
            </a:endParaRPr>
          </a:p>
          <a:p>
            <a:endParaRPr lang="es-CO" dirty="0"/>
          </a:p>
        </p:txBody>
      </p:sp>
    </p:spTree>
    <p:extLst>
      <p:ext uri="{BB962C8B-B14F-4D97-AF65-F5344CB8AC3E}">
        <p14:creationId xmlns:p14="http://schemas.microsoft.com/office/powerpoint/2010/main" val="121295030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3">
              <a:lumMod val="40000"/>
              <a:lumOff val="60000"/>
            </a:schemeClr>
          </a:solidFill>
          <a:scene3d>
            <a:camera prst="orthographicFront"/>
            <a:lightRig rig="threePt" dir="t"/>
          </a:scene3d>
          <a:sp3d>
            <a:bevelT prst="angle"/>
          </a:sp3d>
        </p:spPr>
        <p:txBody>
          <a:bodyPr>
            <a:normAutofit fontScale="85000" lnSpcReduction="20000"/>
          </a:bodyPr>
          <a:lstStyle/>
          <a:p>
            <a:pPr marL="0" indent="0" algn="ctr">
              <a:buNone/>
            </a:pPr>
            <a:r>
              <a:rPr lang="es-CO" dirty="0"/>
              <a:t>“</a:t>
            </a:r>
            <a:r>
              <a:rPr lang="es-CO" dirty="0">
                <a:latin typeface="Agency FB" pitchFamily="34" charset="0"/>
              </a:rPr>
              <a:t>Yo vi que la iglesia nominal y los Adventistas nominales, como Judas, nos entregarán a los Católicos para obtener su influencia para luchar contra la verdad. </a:t>
            </a:r>
            <a:endParaRPr lang="es-CO" dirty="0" smtClean="0">
              <a:latin typeface="Agency FB" pitchFamily="34" charset="0"/>
            </a:endParaRPr>
          </a:p>
          <a:p>
            <a:pPr marL="0" indent="0" algn="ctr">
              <a:buNone/>
            </a:pPr>
            <a:r>
              <a:rPr lang="es-CO" dirty="0" smtClean="0">
                <a:latin typeface="Agency FB" pitchFamily="34" charset="0"/>
              </a:rPr>
              <a:t>Los </a:t>
            </a:r>
            <a:r>
              <a:rPr lang="es-CO" dirty="0">
                <a:latin typeface="Agency FB" pitchFamily="34" charset="0"/>
              </a:rPr>
              <a:t>santos serán entonces un pueblo oscuro, poco conocido para los Católicos; pero las iglesias, y los Adventistas nominales que conocen nuestra fe y costumbres (porque ellos nos odiaron a causa del Sábado, ya que no pudieron refutarlo) traicionarán a los santos y los denunciarán a los Católicos como los que desprecian las instituciones del pueblo; es decir, que ellos guardan el Sábado y desprecian el domingo</a:t>
            </a:r>
            <a:r>
              <a:rPr lang="es-CO" dirty="0"/>
              <a:t>.” </a:t>
            </a:r>
            <a:endParaRPr lang="es-CO" dirty="0" smtClean="0"/>
          </a:p>
          <a:p>
            <a:pPr marL="0" indent="0" algn="ctr">
              <a:buNone/>
            </a:pPr>
            <a:r>
              <a:rPr lang="es-CO" dirty="0" smtClean="0">
                <a:solidFill>
                  <a:srgbClr val="FF0000"/>
                </a:solidFill>
              </a:rPr>
              <a:t>(</a:t>
            </a:r>
            <a:r>
              <a:rPr lang="es-CO" dirty="0">
                <a:solidFill>
                  <a:srgbClr val="FF0000"/>
                </a:solidFill>
              </a:rPr>
              <a:t>Spalding Magan Collection, p. 1</a:t>
            </a:r>
            <a:r>
              <a:rPr lang="es-CO" dirty="0" smtClean="0">
                <a:solidFill>
                  <a:srgbClr val="FF0000"/>
                </a:solidFill>
              </a:rPr>
              <a:t>).</a:t>
            </a:r>
          </a:p>
          <a:p>
            <a:pPr marL="0" indent="0" algn="ctr">
              <a:buNone/>
            </a:pPr>
            <a:endParaRPr lang="es-CO" dirty="0" smtClean="0"/>
          </a:p>
          <a:p>
            <a:pPr marL="0" indent="0" algn="ctr">
              <a:buNone/>
            </a:pPr>
            <a:r>
              <a:rPr lang="es-CO" dirty="0" smtClean="0"/>
              <a:t>Aquí encontramos una explicación del por que no se permite la predicación de los 6000 años de pecado, dentro de la iglesia: «</a:t>
            </a:r>
            <a:r>
              <a:rPr lang="es-CO" dirty="0" smtClean="0">
                <a:latin typeface="Agency FB" pitchFamily="34" charset="0"/>
              </a:rPr>
              <a:t>Satanás sabe que le queda poco tiempo</a:t>
            </a:r>
            <a:r>
              <a:rPr lang="es-CO" dirty="0" smtClean="0"/>
              <a:t>». Y no le gusta que se lo </a:t>
            </a:r>
            <a:r>
              <a:rPr lang="es-CO" dirty="0" err="1" smtClean="0"/>
              <a:t>recuerdn</a:t>
            </a:r>
            <a:r>
              <a:rPr lang="es-CO" smtClean="0"/>
              <a:t>.</a:t>
            </a:r>
            <a:endParaRPr lang="es-CO" dirty="0" smtClean="0"/>
          </a:p>
          <a:p>
            <a:pPr marL="0" indent="0" algn="ctr">
              <a:buNone/>
            </a:pPr>
            <a:r>
              <a:rPr lang="es-CO" dirty="0" smtClean="0">
                <a:solidFill>
                  <a:srgbClr val="FF0000"/>
                </a:solidFill>
              </a:rPr>
              <a:t>Ver Acpc.12:12</a:t>
            </a:r>
            <a:r>
              <a:rPr lang="es-CO" dirty="0" smtClean="0"/>
              <a:t>.  </a:t>
            </a:r>
            <a:endParaRPr lang="es-CO" dirty="0"/>
          </a:p>
        </p:txBody>
      </p:sp>
    </p:spTree>
    <p:extLst>
      <p:ext uri="{BB962C8B-B14F-4D97-AF65-F5344CB8AC3E}">
        <p14:creationId xmlns:p14="http://schemas.microsoft.com/office/powerpoint/2010/main" val="3969957376"/>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435</TotalTime>
  <Words>2655</Words>
  <Application>Microsoft Office PowerPoint</Application>
  <PresentationFormat>Presentación en pantalla (4:3)</PresentationFormat>
  <Paragraphs>77</Paragraphs>
  <Slides>18</Slides>
  <Notes>0</Notes>
  <HiddenSlides>0</HiddenSlides>
  <MMClips>0</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Tema de Office</vt:lpstr>
      <vt:lpstr>ORDEN JESUITA DEL PAPA FRANSISCO I DENTRO DE LA IGLESIA ADVENTISTA</vt:lpstr>
      <vt:lpstr>ORDEN JESUITA DEL PAPA FRANSISCO I DENTRO DE LA IGLESIA ADVENTISTA</vt:lpstr>
      <vt:lpstr>Presentación de PowerPoint</vt:lpstr>
      <vt:lpstr>Presentación de PowerPoint</vt:lpstr>
      <vt:lpstr>Presentación de PowerPoint</vt:lpstr>
      <vt:lpstr>Presentación de PowerPoint</vt:lpstr>
      <vt:lpstr>Los métodos de crueldad aplicados por los inquisidores jesuitas no tenía limite</vt:lpstr>
      <vt:lpstr>Presentación de PowerPoint</vt:lpstr>
      <vt:lpstr>Presentación de PowerPoint</vt:lpstr>
      <vt:lpstr>¿Jesuitas en la iglesia adventista?</vt:lpstr>
      <vt:lpstr>Veamos un poco sobre los jesuitas.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ORDEN JESUITA DEL PAPA FRANSISCO I DENTRO DE LA IGLESIA ADVENTISTA</dc:title>
  <dc:creator>FAMILIA FIERRO CH</dc:creator>
  <cp:lastModifiedBy>TEMAS DE FE</cp:lastModifiedBy>
  <cp:revision>53</cp:revision>
  <dcterms:created xsi:type="dcterms:W3CDTF">2013-11-22T00:54:12Z</dcterms:created>
  <dcterms:modified xsi:type="dcterms:W3CDTF">2016-07-15T14:30:14Z</dcterms:modified>
</cp:coreProperties>
</file>